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20" r:id="rId1"/>
    <p:sldMasterId id="2147485501" r:id="rId2"/>
    <p:sldMasterId id="2147485514" r:id="rId3"/>
    <p:sldMasterId id="2147488919" r:id="rId4"/>
    <p:sldMasterId id="2147491371" r:id="rId5"/>
    <p:sldMasterId id="2147491623" r:id="rId6"/>
    <p:sldMasterId id="2147491636" r:id="rId7"/>
    <p:sldMasterId id="2147492100" r:id="rId8"/>
    <p:sldMasterId id="2147492774" r:id="rId9"/>
  </p:sldMasterIdLst>
  <p:notesMasterIdLst>
    <p:notesMasterId r:id="rId28"/>
  </p:notesMasterIdLst>
  <p:sldIdLst>
    <p:sldId id="584" r:id="rId10"/>
    <p:sldId id="589" r:id="rId11"/>
    <p:sldId id="570" r:id="rId12"/>
    <p:sldId id="588" r:id="rId13"/>
    <p:sldId id="572" r:id="rId14"/>
    <p:sldId id="586" r:id="rId15"/>
    <p:sldId id="595" r:id="rId16"/>
    <p:sldId id="591" r:id="rId17"/>
    <p:sldId id="592" r:id="rId18"/>
    <p:sldId id="597" r:id="rId19"/>
    <p:sldId id="596" r:id="rId20"/>
    <p:sldId id="598" r:id="rId21"/>
    <p:sldId id="600" r:id="rId22"/>
    <p:sldId id="601" r:id="rId23"/>
    <p:sldId id="602" r:id="rId24"/>
    <p:sldId id="603" r:id="rId25"/>
    <p:sldId id="604" r:id="rId26"/>
    <p:sldId id="594" r:id="rId27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33CC"/>
    <a:srgbClr val="FFCCFF"/>
    <a:srgbClr val="00FFCC"/>
    <a:srgbClr val="CC0000"/>
    <a:srgbClr val="FFFF00"/>
    <a:srgbClr val="3333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2771" autoAdjust="0"/>
  </p:normalViewPr>
  <p:slideViewPr>
    <p:cSldViewPr>
      <p:cViewPr>
        <p:scale>
          <a:sx n="70" d="100"/>
          <a:sy n="70" d="100"/>
        </p:scale>
        <p:origin x="-749" y="-12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989" tIns="45994" rIns="91989" bIns="45994" rtlCol="0"/>
          <a:lstStyle>
            <a:lvl1pPr algn="r">
              <a:defRPr sz="1200"/>
            </a:lvl1pPr>
          </a:lstStyle>
          <a:p>
            <a:pPr>
              <a:defRPr/>
            </a:pPr>
            <a:fld id="{D9F4047E-7DBE-4124-BC2F-F8DF9D29CFA6}" type="datetimeFigureOut">
              <a:rPr lang="ru-RU"/>
              <a:pPr>
                <a:defRPr/>
              </a:pPr>
              <a:t>10.09.2018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9" tIns="45994" rIns="91989" bIns="45994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989" tIns="45994" rIns="91989" bIns="4599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989" tIns="45994" rIns="91989" bIns="45994" rtlCol="0" anchor="b"/>
          <a:lstStyle>
            <a:lvl1pPr algn="r">
              <a:defRPr sz="1200"/>
            </a:lvl1pPr>
          </a:lstStyle>
          <a:p>
            <a:pPr>
              <a:defRPr/>
            </a:pPr>
            <a:fld id="{7EE604E4-6C01-4820-B85E-8043555075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9606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ЦГБ направляет информацию о гражданах, нуждающихся в предоставлении социального обслуживания:</a:t>
            </a:r>
          </a:p>
          <a:p>
            <a:r>
              <a:rPr lang="ru-RU" smtClean="0"/>
              <a:t>На первый взгляд цифры не впечатляют, но мы дорожим ими, так как за каждой из них стоит ситуация,  объективно нарушившая жизнь конкретного человека</a:t>
            </a: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A99CA3-93AF-4CA8-86BD-5E9374FCA5DB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На основании Соглашения, заключенного с Чайковской ЦГБ, согласно Алгоритму взаимодействия налажен информационный взаимообмен с гериатрической службой ЦГБ.</a:t>
            </a:r>
          </a:p>
          <a:p>
            <a:r>
              <a:rPr lang="ru-RU" smtClean="0">
                <a:latin typeface="Times New Roman" pitchFamily="18" charset="0"/>
                <a:cs typeface="Times New Roman" pitchFamily="18" charset="0"/>
              </a:rPr>
              <a:t>ТУ МСР направляет информацию о потребности в оказании гериатрической помощи гражданину, выявленному в ходе социального сопровождения в ТУ МСР;</a:t>
            </a:r>
          </a:p>
          <a:p>
            <a:endParaRPr lang="ru-RU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446466-452D-4C0C-8DA5-D5FA239878DF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CED116-7634-429E-BB1E-0FC789196F9D}" type="slidenum">
              <a:rPr lang="ru-RU" smtClean="0"/>
              <a:pPr eaLnBrk="1" hangingPunct="1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FB6194-5051-4561-BCB6-6542BBF7E412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335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335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0774A-2ECA-489A-A261-40CC1BD507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225958"/>
      </p:ext>
    </p:extLst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827D8-8F18-44FF-82B0-0FE55FACE0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082889"/>
      </p:ext>
    </p:extLst>
  </p:cSld>
  <p:clrMapOvr>
    <a:masterClrMapping/>
  </p:clrMapOvr>
  <p:transition spd="slow">
    <p:blinds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36D4-B3DA-4B39-A97A-9378F31EE5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501754"/>
      </p:ext>
    </p:extLst>
  </p:cSld>
  <p:clrMapOvr>
    <a:masterClrMapping/>
  </p:clrMapOvr>
  <p:transition spd="med">
    <p:wedg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894B3-06F5-4564-96E9-47D664812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294852"/>
      </p:ext>
    </p:extLst>
  </p:cSld>
  <p:clrMapOvr>
    <a:masterClrMapping/>
  </p:clrMapOvr>
  <p:transition spd="med">
    <p:wedg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8B341-172C-42FB-8D94-DE371918A6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3877413"/>
      </p:ext>
    </p:extLst>
  </p:cSld>
  <p:clrMapOvr>
    <a:masterClrMapping/>
  </p:clrMapOvr>
  <p:transition spd="med">
    <p:wedg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F427B-265D-4B87-88AA-04F8D2FC0A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617100"/>
      </p:ext>
    </p:extLst>
  </p:cSld>
  <p:clrMapOvr>
    <a:masterClrMapping/>
  </p:clrMapOvr>
  <p:transition spd="med">
    <p:wedg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D4B8-7174-4320-90F4-97EABC80D8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9582131"/>
      </p:ext>
    </p:extLst>
  </p:cSld>
  <p:clrMapOvr>
    <a:masterClrMapping/>
  </p:clrMapOvr>
  <p:transition spd="med">
    <p:wedg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135" y="533403"/>
            <a:ext cx="1598734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535" y="533403"/>
            <a:ext cx="4659923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03D1-F7A5-482B-8416-A96E448EC6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650747"/>
      </p:ext>
    </p:extLst>
  </p:cSld>
  <p:clrMapOvr>
    <a:masterClrMapping/>
  </p:clrMapOvr>
  <p:transition spd="med">
    <p:wedg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284535" y="533403"/>
            <a:ext cx="6399334" cy="5592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109B2-565D-4C90-A68A-1B6355AEDF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8338492"/>
      </p:ext>
    </p:extLst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135" y="533403"/>
            <a:ext cx="1598734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535" y="533403"/>
            <a:ext cx="4659923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092DB-4564-4991-B526-A56400C490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034149"/>
      </p:ext>
    </p:extLst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284535" y="533403"/>
            <a:ext cx="6399334" cy="5592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61637-E496-48EC-90BB-2F9AD8BF6B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8020898"/>
      </p:ext>
    </p:extLst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335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335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67813-F8FA-4B6A-9EBD-D8E58C82A4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775426"/>
      </p:ext>
    </p:extLst>
  </p:cSld>
  <p:clrMapOvr>
    <a:masterClrMapping/>
  </p:clrMapOvr>
  <p:transition spd="slow">
    <p:blinds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708B8-E168-4540-9190-D74D072708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5456021"/>
      </p:ext>
    </p:extLst>
  </p:cSld>
  <p:clrMapOvr>
    <a:masterClrMapping/>
  </p:clrMapOvr>
  <p:transition spd="slow">
    <p:blinds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FE4AB-F0A0-4390-ACB4-CF56BAE3A4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7835530"/>
      </p:ext>
    </p:extLst>
  </p:cSld>
  <p:clrMapOvr>
    <a:masterClrMapping/>
  </p:clrMapOvr>
  <p:transition spd="slow"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4535" y="1905000"/>
            <a:ext cx="3128596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3807" y="1905000"/>
            <a:ext cx="313006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E9BF9-B0BD-4FF4-B414-E7F7ECF32D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379700"/>
      </p:ext>
    </p:extLst>
  </p:cSld>
  <p:clrMapOvr>
    <a:masterClrMapping/>
  </p:clrMapOvr>
  <p:transition spd="slow"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8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8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33A3F-44D1-4BDF-A9E2-951DB090F6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307100"/>
      </p:ext>
    </p:extLst>
  </p:cSld>
  <p:clrMapOvr>
    <a:masterClrMapping/>
  </p:clrMapOvr>
  <p:transition spd="slow">
    <p:blinds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F9BB-5D4B-469F-8F84-135DACD10A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5081599"/>
      </p:ext>
    </p:extLst>
  </p:cSld>
  <p:clrMapOvr>
    <a:masterClrMapping/>
  </p:clrMapOvr>
  <p:transition spd="slow">
    <p:blinds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B9AB-5110-47B2-A9BD-4D38288C06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025570"/>
      </p:ext>
    </p:extLst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C098-B52D-4BE0-851F-117C6B3669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714"/>
      </p:ext>
    </p:extLst>
  </p:cSld>
  <p:clrMapOvr>
    <a:masterClrMapping/>
  </p:clrMapOvr>
  <p:transition spd="slow"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A477F-FF13-46D8-8EAD-F54223C5DB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908013"/>
      </p:ext>
    </p:extLst>
  </p:cSld>
  <p:clrMapOvr>
    <a:masterClrMapping/>
  </p:clrMapOvr>
  <p:transition spd="slow">
    <p:blinds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56303-7C52-4431-B054-748E4F8F7D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6228925"/>
      </p:ext>
    </p:extLst>
  </p:cSld>
  <p:clrMapOvr>
    <a:masterClrMapping/>
  </p:clrMapOvr>
  <p:transition spd="slow">
    <p:blinds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F17E2-B127-495E-89C2-BA0582B17B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169351"/>
      </p:ext>
    </p:extLst>
  </p:cSld>
  <p:clrMapOvr>
    <a:masterClrMapping/>
  </p:clrMapOvr>
  <p:transition spd="slow">
    <p:blinds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135" y="533403"/>
            <a:ext cx="1598734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535" y="533403"/>
            <a:ext cx="4659923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F1302-A642-4A7E-BA62-6C0E63BF48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9269770"/>
      </p:ext>
    </p:extLst>
  </p:cSld>
  <p:clrMapOvr>
    <a:masterClrMapping/>
  </p:clrMapOvr>
  <p:transition spd="slow">
    <p:blinds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284535" y="533403"/>
            <a:ext cx="6399334" cy="5592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8F109-1BEB-408F-B632-B0C639A44C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048169"/>
      </p:ext>
    </p:extLst>
  </p:cSld>
  <p:clrMapOvr>
    <a:masterClrMapping/>
  </p:clrMapOvr>
  <p:transition spd="slow">
    <p:blinds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16" y="3429000"/>
            <a:ext cx="6399213" cy="12192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16" y="4800600"/>
            <a:ext cx="6399213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5F92C-B75E-4D72-9F8D-105B7F368B31}" type="datetimeFigureOut">
              <a:rPr lang="ru-RU"/>
              <a:pPr>
                <a:defRPr/>
              </a:pPr>
              <a:t>10.09.2018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B9B7-5E53-47FF-8AAA-6E5EAC3CAD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123148"/>
      </p:ext>
    </p:extLst>
  </p:cSld>
  <p:clrMapOvr>
    <a:masterClrMapping/>
  </p:clrMapOvr>
  <p:transition spd="slow">
    <p:blinds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2BB1A-6ABD-48D6-8750-96B4AE45AB55}" type="datetimeFigureOut">
              <a:rPr lang="ru-RU"/>
              <a:pPr>
                <a:defRPr/>
              </a:pPr>
              <a:t>10.09.2018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166A6-7658-40FE-8E5B-64334D0FF8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019914"/>
      </p:ext>
    </p:extLst>
  </p:cSld>
  <p:clrMapOvr>
    <a:masterClrMapping/>
  </p:clrMapOvr>
  <p:transition spd="slow">
    <p:blinds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3F066-CD94-437C-BC87-7CE9432372BB}" type="datetimeFigureOut">
              <a:rPr lang="ru-RU"/>
              <a:pPr>
                <a:defRPr/>
              </a:pPr>
              <a:t>10.09.2018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9BEE3-EB40-482C-94CE-A87C686F57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592307"/>
      </p:ext>
    </p:extLst>
  </p:cSld>
  <p:clrMapOvr>
    <a:masterClrMapping/>
  </p:clrMapOvr>
  <p:transition spd="slow">
    <p:blinds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84413" y="1905000"/>
            <a:ext cx="312261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905000"/>
            <a:ext cx="31242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AB5D-4F97-4359-9700-D211D692923A}" type="datetimeFigureOut">
              <a:rPr lang="ru-RU"/>
              <a:pPr>
                <a:defRPr/>
              </a:pPr>
              <a:t>10.09.2018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7BF18-353D-4929-A0D4-E224CE76B7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637100"/>
      </p:ext>
    </p:extLst>
  </p:cSld>
  <p:clrMapOvr>
    <a:masterClrMapping/>
  </p:clrMapOvr>
  <p:transition spd="slow">
    <p:blinds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2300C-48EC-441F-BDD1-87CE9808FD47}" type="datetimeFigureOut">
              <a:rPr lang="ru-RU"/>
              <a:pPr>
                <a:defRPr/>
              </a:pPr>
              <a:t>10.09.2018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BF38-5793-417C-9048-0845B25347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123103"/>
      </p:ext>
    </p:extLst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BE498-86AC-4CDF-8C50-0381106F75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6618"/>
      </p:ext>
    </p:extLst>
  </p:cSld>
  <p:clrMapOvr>
    <a:masterClrMapping/>
  </p:clrMapOvr>
  <p:transition spd="slow"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53C23-FFD2-4A69-89DC-E579C9BADAF6}" type="datetimeFigureOut">
              <a:rPr lang="ru-RU"/>
              <a:pPr>
                <a:defRPr/>
              </a:pPr>
              <a:t>10.09.2018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ECC0-88F6-4B84-94F8-6C22D67F8C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195546"/>
      </p:ext>
    </p:extLst>
  </p:cSld>
  <p:clrMapOvr>
    <a:masterClrMapping/>
  </p:clrMapOvr>
  <p:transition spd="slow">
    <p:blinds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75D6-0A4B-4609-9231-7B5A5C8AD48F}" type="datetimeFigureOut">
              <a:rPr lang="ru-RU"/>
              <a:pPr>
                <a:defRPr/>
              </a:pPr>
              <a:t>10.09.2018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CBAB1-6725-45E8-875B-FD5F99EBF7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142248"/>
      </p:ext>
    </p:extLst>
  </p:cSld>
  <p:clrMapOvr>
    <a:masterClrMapping/>
  </p:clrMapOvr>
  <p:transition spd="slow">
    <p:blinds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58BB2-44A6-48E4-AB19-A121ACA074E2}" type="datetimeFigureOut">
              <a:rPr lang="ru-RU"/>
              <a:pPr>
                <a:defRPr/>
              </a:pPr>
              <a:t>10.09.2018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81AF-088B-4352-9851-377F7C1676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5640829"/>
      </p:ext>
    </p:extLst>
  </p:cSld>
  <p:clrMapOvr>
    <a:masterClrMapping/>
  </p:clrMapOvr>
  <p:transition spd="slow">
    <p:blinds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43D9D-C0AB-4805-8644-858C2D6554EC}" type="datetimeFigureOut">
              <a:rPr lang="ru-RU"/>
              <a:pPr>
                <a:defRPr/>
              </a:pPr>
              <a:t>10.09.2018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B2864-BB59-4504-92BF-57005DE15A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6767693"/>
      </p:ext>
    </p:extLst>
  </p:cSld>
  <p:clrMapOvr>
    <a:masterClrMapping/>
  </p:clrMapOvr>
  <p:transition spd="slow">
    <p:blinds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56B81-9CA6-4554-8800-15B2A8B1449A}" type="datetimeFigureOut">
              <a:rPr lang="ru-RU"/>
              <a:pPr>
                <a:defRPr/>
              </a:pPr>
              <a:t>10.09.2018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8B2C5-759D-4265-9A76-779B9BD1FB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216258"/>
      </p:ext>
    </p:extLst>
  </p:cSld>
  <p:clrMapOvr>
    <a:masterClrMapping/>
  </p:clrMapOvr>
  <p:transition spd="slow">
    <p:blinds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013" y="533403"/>
            <a:ext cx="1598612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413" y="533403"/>
            <a:ext cx="46482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DC66-5B6A-48EE-8F01-9D9F024DA595}" type="datetimeFigureOut">
              <a:rPr lang="ru-RU"/>
              <a:pPr>
                <a:defRPr/>
              </a:pPr>
              <a:t>10.09.2018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2FE33-00DD-47B5-B1CC-3A5C4475E0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7189067"/>
      </p:ext>
    </p:extLst>
  </p:cSld>
  <p:clrMapOvr>
    <a:masterClrMapping/>
  </p:clrMapOvr>
  <p:transition spd="slow">
    <p:blinds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2284413" y="533403"/>
            <a:ext cx="6399212" cy="5592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D2CD-CEB9-4864-94A7-CD57E3E92CE7}" type="datetimeFigureOut">
              <a:rPr lang="ru-RU"/>
              <a:pPr>
                <a:defRPr/>
              </a:pPr>
              <a:t>10.09.2018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74D6B-9DB9-4EA6-ACFB-6B94EF86C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651976"/>
      </p:ext>
    </p:extLst>
  </p:cSld>
  <p:clrMapOvr>
    <a:masterClrMapping/>
  </p:clrMapOvr>
  <p:transition spd="slow">
    <p:blinds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335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335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1DE53-F0EE-4571-83BC-3F75664FA7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717828"/>
      </p:ext>
    </p:extLst>
  </p:cSld>
  <p:clrMapOvr>
    <a:masterClrMapping/>
  </p:clrMapOvr>
  <p:transition spd="slow">
    <p:blinds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AD45-A237-4CE6-889D-EDF5B1F891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697961"/>
      </p:ext>
    </p:extLst>
  </p:cSld>
  <p:clrMapOvr>
    <a:masterClrMapping/>
  </p:clrMapOvr>
  <p:transition spd="slow"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744FB-5E32-43CA-8033-EBA5ACED74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327739"/>
      </p:ext>
    </p:extLst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4535" y="1905000"/>
            <a:ext cx="3128596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3807" y="1905000"/>
            <a:ext cx="313006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BC016-13BE-4A85-93E6-7D5F8F8070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6779297"/>
      </p:ext>
    </p:extLst>
  </p:cSld>
  <p:clrMapOvr>
    <a:masterClrMapping/>
  </p:clrMapOvr>
  <p:transition spd="slow"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4535" y="1905000"/>
            <a:ext cx="3128596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3807" y="1905000"/>
            <a:ext cx="313006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55622-9883-4E47-8690-0BB3A73921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622238"/>
      </p:ext>
    </p:extLst>
  </p:cSld>
  <p:clrMapOvr>
    <a:masterClrMapping/>
  </p:clrMapOvr>
  <p:transition spd="slow">
    <p:blinds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5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5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8359C-993E-4729-8F65-C572980051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2935990"/>
      </p:ext>
    </p:extLst>
  </p:cSld>
  <p:clrMapOvr>
    <a:masterClrMapping/>
  </p:clrMapOvr>
  <p:transition spd="slow">
    <p:blinds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6C01C-1636-406F-A641-E3CFEFF37A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587993"/>
      </p:ext>
    </p:extLst>
  </p:cSld>
  <p:clrMapOvr>
    <a:masterClrMapping/>
  </p:clrMapOvr>
  <p:transition spd="slow">
    <p:blinds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ECE7F-484A-4149-BAFC-8BE5265557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50620"/>
      </p:ext>
    </p:extLst>
  </p:cSld>
  <p:clrMapOvr>
    <a:masterClrMapping/>
  </p:clrMapOvr>
  <p:transition spd="slow">
    <p:blinds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08C78-7B22-4949-AD95-0B4C305930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835463"/>
      </p:ext>
    </p:extLst>
  </p:cSld>
  <p:clrMapOvr>
    <a:masterClrMapping/>
  </p:clrMapOvr>
  <p:transition spd="slow">
    <p:blinds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52BDD-5E35-4007-86E3-E0192AE3F4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7630337"/>
      </p:ext>
    </p:extLst>
  </p:cSld>
  <p:clrMapOvr>
    <a:masterClrMapping/>
  </p:clrMapOvr>
  <p:transition spd="slow">
    <p:blinds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20C25-5E45-421D-B496-807C8F3C36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5592629"/>
      </p:ext>
    </p:extLst>
  </p:cSld>
  <p:clrMapOvr>
    <a:masterClrMapping/>
  </p:clrMapOvr>
  <p:transition spd="slow">
    <p:blinds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135" y="533403"/>
            <a:ext cx="1598734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535" y="533403"/>
            <a:ext cx="4659923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E7D1F-9A24-4B9C-9850-8328641B33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419146"/>
      </p:ext>
    </p:extLst>
  </p:cSld>
  <p:clrMapOvr>
    <a:masterClrMapping/>
  </p:clrMapOvr>
  <p:transition spd="slow">
    <p:blinds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284535" y="533403"/>
            <a:ext cx="6399334" cy="5592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940F1-8402-41C0-8F67-BCAACA9A57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403562"/>
      </p:ext>
    </p:extLst>
  </p:cSld>
  <p:clrMapOvr>
    <a:masterClrMapping/>
  </p:clrMapOvr>
  <p:transition spd="slow">
    <p:blinds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лаг Пермской области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463"/>
            <a:ext cx="9144000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6688" y="492125"/>
            <a:ext cx="4405312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0" y="5800725"/>
            <a:ext cx="9150350" cy="1057275"/>
          </a:xfrm>
          <a:custGeom>
            <a:avLst/>
            <a:gdLst>
              <a:gd name="T0" fmla="*/ 0 w 6436"/>
              <a:gd name="T1" fmla="*/ 2147483647 h 607"/>
              <a:gd name="T2" fmla="*/ 2147483647 w 6436"/>
              <a:gd name="T3" fmla="*/ 2147483647 h 607"/>
              <a:gd name="T4" fmla="*/ 2147483647 w 6436"/>
              <a:gd name="T5" fmla="*/ 2147483647 h 607"/>
              <a:gd name="T6" fmla="*/ 2147483647 w 6436"/>
              <a:gd name="T7" fmla="*/ 2147483647 h 607"/>
              <a:gd name="T8" fmla="*/ 2147483647 w 6436"/>
              <a:gd name="T9" fmla="*/ 2147483647 h 607"/>
              <a:gd name="T10" fmla="*/ 2147483647 w 6436"/>
              <a:gd name="T11" fmla="*/ 2147483647 h 607"/>
              <a:gd name="T12" fmla="*/ 2147483647 w 6436"/>
              <a:gd name="T13" fmla="*/ 2147483647 h 607"/>
              <a:gd name="T14" fmla="*/ 2147483647 w 6436"/>
              <a:gd name="T15" fmla="*/ 2147483647 h 607"/>
              <a:gd name="T16" fmla="*/ 2147483647 w 6436"/>
              <a:gd name="T17" fmla="*/ 2147483647 h 607"/>
              <a:gd name="T18" fmla="*/ 2147483647 w 6436"/>
              <a:gd name="T19" fmla="*/ 2147483647 h 607"/>
              <a:gd name="T20" fmla="*/ 2147483647 w 6436"/>
              <a:gd name="T21" fmla="*/ 2147483647 h 607"/>
              <a:gd name="T22" fmla="*/ 2147483647 w 6436"/>
              <a:gd name="T23" fmla="*/ 2147483647 h 607"/>
              <a:gd name="T24" fmla="*/ 2147483647 w 6436"/>
              <a:gd name="T25" fmla="*/ 2147483647 h 607"/>
              <a:gd name="T26" fmla="*/ 2147483647 w 6436"/>
              <a:gd name="T27" fmla="*/ 2147483647 h 607"/>
              <a:gd name="T28" fmla="*/ 2147483647 w 6436"/>
              <a:gd name="T29" fmla="*/ 2147483647 h 607"/>
              <a:gd name="T30" fmla="*/ 2147483647 w 6436"/>
              <a:gd name="T31" fmla="*/ 2147483647 h 607"/>
              <a:gd name="T32" fmla="*/ 2147483647 w 6436"/>
              <a:gd name="T33" fmla="*/ 2147483647 h 607"/>
              <a:gd name="T34" fmla="*/ 2147483647 w 6436"/>
              <a:gd name="T35" fmla="*/ 2147483647 h 607"/>
              <a:gd name="T36" fmla="*/ 2147483647 w 6436"/>
              <a:gd name="T37" fmla="*/ 2147483647 h 607"/>
              <a:gd name="T38" fmla="*/ 2147483647 w 6436"/>
              <a:gd name="T39" fmla="*/ 2147483647 h 607"/>
              <a:gd name="T40" fmla="*/ 2147483647 w 6436"/>
              <a:gd name="T41" fmla="*/ 2147483647 h 607"/>
              <a:gd name="T42" fmla="*/ 2147483647 w 6436"/>
              <a:gd name="T43" fmla="*/ 2147483647 h 607"/>
              <a:gd name="T44" fmla="*/ 2147483647 w 6436"/>
              <a:gd name="T45" fmla="*/ 2147483647 h 607"/>
              <a:gd name="T46" fmla="*/ 2147483647 w 6436"/>
              <a:gd name="T47" fmla="*/ 2147483647 h 607"/>
              <a:gd name="T48" fmla="*/ 2147483647 w 6436"/>
              <a:gd name="T49" fmla="*/ 2147483647 h 607"/>
              <a:gd name="T50" fmla="*/ 2147483647 w 6436"/>
              <a:gd name="T51" fmla="*/ 2147483647 h 607"/>
              <a:gd name="T52" fmla="*/ 2147483647 w 6436"/>
              <a:gd name="T53" fmla="*/ 2147483647 h 607"/>
              <a:gd name="T54" fmla="*/ 2147483647 w 6436"/>
              <a:gd name="T55" fmla="*/ 2147483647 h 607"/>
              <a:gd name="T56" fmla="*/ 2147483647 w 6436"/>
              <a:gd name="T57" fmla="*/ 2147483647 h 607"/>
              <a:gd name="T58" fmla="*/ 2147483647 w 6436"/>
              <a:gd name="T59" fmla="*/ 2147483647 h 607"/>
              <a:gd name="T60" fmla="*/ 2147483647 w 6436"/>
              <a:gd name="T61" fmla="*/ 2147483647 h 607"/>
              <a:gd name="T62" fmla="*/ 2147483647 w 6436"/>
              <a:gd name="T63" fmla="*/ 2147483647 h 607"/>
              <a:gd name="T64" fmla="*/ 2147483647 w 6436"/>
              <a:gd name="T65" fmla="*/ 2147483647 h 607"/>
              <a:gd name="T66" fmla="*/ 2147483647 w 6436"/>
              <a:gd name="T67" fmla="*/ 2147483647 h 607"/>
              <a:gd name="T68" fmla="*/ 2147483647 w 6436"/>
              <a:gd name="T69" fmla="*/ 2147483647 h 607"/>
              <a:gd name="T70" fmla="*/ 2147483647 w 6436"/>
              <a:gd name="T71" fmla="*/ 2147483647 h 607"/>
              <a:gd name="T72" fmla="*/ 2147483647 w 6436"/>
              <a:gd name="T73" fmla="*/ 2147483647 h 607"/>
              <a:gd name="T74" fmla="*/ 2147483647 w 6436"/>
              <a:gd name="T75" fmla="*/ 0 h 607"/>
              <a:gd name="T76" fmla="*/ 2147483647 w 6436"/>
              <a:gd name="T77" fmla="*/ 2147483647 h 607"/>
              <a:gd name="T78" fmla="*/ 2147483647 w 6436"/>
              <a:gd name="T79" fmla="*/ 2147483647 h 607"/>
              <a:gd name="T80" fmla="*/ 2147483647 w 6436"/>
              <a:gd name="T81" fmla="*/ 2147483647 h 607"/>
              <a:gd name="T82" fmla="*/ 2147483647 w 6436"/>
              <a:gd name="T83" fmla="*/ 2147483647 h 607"/>
              <a:gd name="T84" fmla="*/ 2147483647 w 6436"/>
              <a:gd name="T85" fmla="*/ 2147483647 h 607"/>
              <a:gd name="T86" fmla="*/ 2147483647 w 6436"/>
              <a:gd name="T87" fmla="*/ 2147483647 h 607"/>
              <a:gd name="T88" fmla="*/ 2147483647 w 6436"/>
              <a:gd name="T89" fmla="*/ 2147483647 h 607"/>
              <a:gd name="T90" fmla="*/ 2147483647 w 6436"/>
              <a:gd name="T91" fmla="*/ 2147483647 h 607"/>
              <a:gd name="T92" fmla="*/ 2147483647 w 6436"/>
              <a:gd name="T93" fmla="*/ 2147483647 h 607"/>
              <a:gd name="T94" fmla="*/ 2147483647 w 6436"/>
              <a:gd name="T95" fmla="*/ 2147483647 h 607"/>
              <a:gd name="T96" fmla="*/ 2147483647 w 6436"/>
              <a:gd name="T97" fmla="*/ 2147483647 h 607"/>
              <a:gd name="T98" fmla="*/ 2147483647 w 6436"/>
              <a:gd name="T99" fmla="*/ 2147483647 h 607"/>
              <a:gd name="T100" fmla="*/ 2147483647 w 6436"/>
              <a:gd name="T101" fmla="*/ 2147483647 h 607"/>
              <a:gd name="T102" fmla="*/ 2147483647 w 6436"/>
              <a:gd name="T103" fmla="*/ 2147483647 h 607"/>
              <a:gd name="T104" fmla="*/ 2147483647 w 6436"/>
              <a:gd name="T105" fmla="*/ 2147483647 h 607"/>
              <a:gd name="T106" fmla="*/ 2147483647 w 6436"/>
              <a:gd name="T107" fmla="*/ 2147483647 h 607"/>
              <a:gd name="T108" fmla="*/ 2147483647 w 6436"/>
              <a:gd name="T109" fmla="*/ 2147483647 h 607"/>
              <a:gd name="T110" fmla="*/ 2147483647 w 6436"/>
              <a:gd name="T111" fmla="*/ 2147483647 h 607"/>
              <a:gd name="T112" fmla="*/ 2147483647 w 6436"/>
              <a:gd name="T113" fmla="*/ 2147483647 h 607"/>
              <a:gd name="T114" fmla="*/ 2147483647 w 6436"/>
              <a:gd name="T115" fmla="*/ 2147483647 h 607"/>
              <a:gd name="T116" fmla="*/ 2147483647 w 6436"/>
              <a:gd name="T117" fmla="*/ 2147483647 h 607"/>
              <a:gd name="T118" fmla="*/ 2147483647 w 6436"/>
              <a:gd name="T119" fmla="*/ 2147483647 h 607"/>
              <a:gd name="T120" fmla="*/ 2147483647 w 6436"/>
              <a:gd name="T121" fmla="*/ 2147483647 h 607"/>
              <a:gd name="T122" fmla="*/ 0 w 6436"/>
              <a:gd name="T123" fmla="*/ 2147483647 h 607"/>
              <a:gd name="T124" fmla="*/ 2147483647 w 6436"/>
              <a:gd name="T125" fmla="*/ 2147483647 h 6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436" h="607">
                <a:moveTo>
                  <a:pt x="0" y="390"/>
                </a:moveTo>
                <a:lnTo>
                  <a:pt x="58" y="387"/>
                </a:lnTo>
                <a:lnTo>
                  <a:pt x="87" y="376"/>
                </a:lnTo>
                <a:lnTo>
                  <a:pt x="120" y="380"/>
                </a:lnTo>
                <a:lnTo>
                  <a:pt x="157" y="362"/>
                </a:lnTo>
                <a:lnTo>
                  <a:pt x="162" y="380"/>
                </a:lnTo>
                <a:lnTo>
                  <a:pt x="176" y="392"/>
                </a:lnTo>
                <a:lnTo>
                  <a:pt x="208" y="380"/>
                </a:lnTo>
                <a:lnTo>
                  <a:pt x="237" y="385"/>
                </a:lnTo>
                <a:lnTo>
                  <a:pt x="251" y="379"/>
                </a:lnTo>
                <a:lnTo>
                  <a:pt x="271" y="385"/>
                </a:lnTo>
                <a:lnTo>
                  <a:pt x="294" y="392"/>
                </a:lnTo>
                <a:lnTo>
                  <a:pt x="348" y="392"/>
                </a:lnTo>
                <a:lnTo>
                  <a:pt x="404" y="392"/>
                </a:lnTo>
                <a:lnTo>
                  <a:pt x="402" y="379"/>
                </a:lnTo>
                <a:lnTo>
                  <a:pt x="389" y="365"/>
                </a:lnTo>
                <a:lnTo>
                  <a:pt x="443" y="338"/>
                </a:lnTo>
                <a:lnTo>
                  <a:pt x="515" y="322"/>
                </a:lnTo>
                <a:lnTo>
                  <a:pt x="520" y="283"/>
                </a:lnTo>
                <a:lnTo>
                  <a:pt x="528" y="323"/>
                </a:lnTo>
                <a:lnTo>
                  <a:pt x="594" y="340"/>
                </a:lnTo>
                <a:lnTo>
                  <a:pt x="643" y="369"/>
                </a:lnTo>
                <a:lnTo>
                  <a:pt x="628" y="379"/>
                </a:lnTo>
                <a:lnTo>
                  <a:pt x="628" y="392"/>
                </a:lnTo>
                <a:lnTo>
                  <a:pt x="677" y="383"/>
                </a:lnTo>
                <a:lnTo>
                  <a:pt x="692" y="392"/>
                </a:lnTo>
                <a:lnTo>
                  <a:pt x="725" y="384"/>
                </a:lnTo>
                <a:lnTo>
                  <a:pt x="729" y="377"/>
                </a:lnTo>
                <a:lnTo>
                  <a:pt x="729" y="292"/>
                </a:lnTo>
                <a:lnTo>
                  <a:pt x="758" y="281"/>
                </a:lnTo>
                <a:lnTo>
                  <a:pt x="758" y="207"/>
                </a:lnTo>
                <a:lnTo>
                  <a:pt x="739" y="183"/>
                </a:lnTo>
                <a:lnTo>
                  <a:pt x="757" y="174"/>
                </a:lnTo>
                <a:lnTo>
                  <a:pt x="771" y="156"/>
                </a:lnTo>
                <a:lnTo>
                  <a:pt x="795" y="143"/>
                </a:lnTo>
                <a:lnTo>
                  <a:pt x="796" y="108"/>
                </a:lnTo>
                <a:lnTo>
                  <a:pt x="823" y="97"/>
                </a:lnTo>
                <a:lnTo>
                  <a:pt x="829" y="0"/>
                </a:lnTo>
                <a:lnTo>
                  <a:pt x="836" y="97"/>
                </a:lnTo>
                <a:lnTo>
                  <a:pt x="864" y="108"/>
                </a:lnTo>
                <a:lnTo>
                  <a:pt x="866" y="140"/>
                </a:lnTo>
                <a:lnTo>
                  <a:pt x="890" y="150"/>
                </a:lnTo>
                <a:lnTo>
                  <a:pt x="905" y="173"/>
                </a:lnTo>
                <a:lnTo>
                  <a:pt x="923" y="187"/>
                </a:lnTo>
                <a:lnTo>
                  <a:pt x="899" y="204"/>
                </a:lnTo>
                <a:lnTo>
                  <a:pt x="899" y="281"/>
                </a:lnTo>
                <a:lnTo>
                  <a:pt x="923" y="292"/>
                </a:lnTo>
                <a:lnTo>
                  <a:pt x="923" y="377"/>
                </a:lnTo>
                <a:lnTo>
                  <a:pt x="936" y="380"/>
                </a:lnTo>
                <a:lnTo>
                  <a:pt x="949" y="392"/>
                </a:lnTo>
                <a:lnTo>
                  <a:pt x="963" y="377"/>
                </a:lnTo>
                <a:lnTo>
                  <a:pt x="1030" y="396"/>
                </a:lnTo>
                <a:lnTo>
                  <a:pt x="1083" y="404"/>
                </a:lnTo>
                <a:lnTo>
                  <a:pt x="1097" y="390"/>
                </a:lnTo>
                <a:lnTo>
                  <a:pt x="1153" y="399"/>
                </a:lnTo>
                <a:lnTo>
                  <a:pt x="1187" y="409"/>
                </a:lnTo>
                <a:lnTo>
                  <a:pt x="1236" y="427"/>
                </a:lnTo>
                <a:lnTo>
                  <a:pt x="1283" y="447"/>
                </a:lnTo>
                <a:lnTo>
                  <a:pt x="1364" y="455"/>
                </a:lnTo>
                <a:lnTo>
                  <a:pt x="6429" y="449"/>
                </a:lnTo>
                <a:lnTo>
                  <a:pt x="6436" y="604"/>
                </a:lnTo>
                <a:lnTo>
                  <a:pt x="0" y="607"/>
                </a:lnTo>
                <a:lnTo>
                  <a:pt x="4" y="392"/>
                </a:lnTo>
              </a:path>
            </a:pathLst>
          </a:custGeom>
          <a:solidFill>
            <a:srgbClr val="777777"/>
          </a:solidFill>
          <a:ln w="19050" cap="flat" cmpd="sng">
            <a:solidFill>
              <a:srgbClr val="777777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 algn="r">
              <a:defRPr>
                <a:solidFill>
                  <a:srgbClr val="1C1C1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346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044982"/>
      </p:ext>
    </p:extLst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9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9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46056-9224-4228-B218-F342BCB103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812762"/>
      </p:ext>
    </p:extLst>
  </p:cSld>
  <p:clrMapOvr>
    <a:masterClrMapping/>
  </p:clrMapOvr>
  <p:transition spd="slow"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94CDE12-F3E5-496E-B98D-6A40C6B74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026968"/>
      </p:ext>
    </p:extLst>
  </p:cSld>
  <p:clrMapOvr>
    <a:masterClrMapping/>
  </p:clrMapOvr>
  <p:transition spd="slow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12C2D48-4731-4043-A088-0A87842DB6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637723"/>
      </p:ext>
    </p:extLst>
  </p:cSld>
  <p:clrMapOvr>
    <a:masterClrMapping/>
  </p:clrMapOvr>
  <p:transition spd="slow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2475" y="1077913"/>
            <a:ext cx="3911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16478" y="1077913"/>
            <a:ext cx="3911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479EF457-6C82-4F2F-856B-23F9EC47CA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061054"/>
      </p:ext>
    </p:extLst>
  </p:cSld>
  <p:clrMapOvr>
    <a:masterClrMapping/>
  </p:clrMapOvr>
  <p:transition spd="slow">
    <p:blinds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7D547F8-8B7C-4A50-9ABC-AB8469BF22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0366773"/>
      </p:ext>
    </p:extLst>
  </p:cSld>
  <p:clrMapOvr>
    <a:masterClrMapping/>
  </p:clrMapOvr>
  <p:transition spd="slow">
    <p:blinds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F222C07-80AE-45F4-824E-716CDC6906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096908"/>
      </p:ext>
    </p:extLst>
  </p:cSld>
  <p:clrMapOvr>
    <a:masterClrMapping/>
  </p:clrMapOvr>
  <p:transition spd="slow">
    <p:blinds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82C3281-A270-49C1-9FF7-960AE16D33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473737"/>
      </p:ext>
    </p:extLst>
  </p:cSld>
  <p:clrMapOvr>
    <a:masterClrMapping/>
  </p:clrMapOvr>
  <p:transition spd="slow">
    <p:blinds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F4887407-B8CB-4812-B3BE-545A92D516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7313124"/>
      </p:ext>
    </p:extLst>
  </p:cSld>
  <p:clrMapOvr>
    <a:masterClrMapping/>
  </p:clrMapOvr>
  <p:transition spd="slow">
    <p:blinds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72927B3-9AEE-45ED-92DC-20827BB114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939219"/>
      </p:ext>
    </p:extLst>
  </p:cSld>
  <p:clrMapOvr>
    <a:masterClrMapping/>
  </p:clrMapOvr>
  <p:transition spd="slow">
    <p:blinds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AB92041-EE15-4FB2-9244-FFEA99142B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013930"/>
      </p:ext>
    </p:extLst>
  </p:cSld>
  <p:clrMapOvr>
    <a:masterClrMapping/>
  </p:clrMapOvr>
  <p:transition spd="slow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5293" y="193675"/>
            <a:ext cx="2060575" cy="5348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1983" y="193675"/>
            <a:ext cx="6030913" cy="5348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F28896F-8763-4720-A692-4A6BEC96B66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994158"/>
      </p:ext>
    </p:extLst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18507-3361-471E-B537-8D04F7778E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1556754"/>
      </p:ext>
    </p:extLst>
  </p:cSld>
  <p:clrMapOvr>
    <a:masterClrMapping/>
  </p:clrMapOvr>
  <p:transition spd="slow"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335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335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D62D-BA11-4910-A107-D926F1A5CE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63113"/>
      </p:ext>
    </p:extLst>
  </p:cSld>
  <p:clrMapOvr>
    <a:masterClrMapping/>
  </p:clrMapOvr>
  <p:transition>
    <p:circl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3789E-2950-4CC0-BD66-A241D08A49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621839"/>
      </p:ext>
    </p:extLst>
  </p:cSld>
  <p:clrMapOvr>
    <a:masterClrMapping/>
  </p:clrMapOvr>
  <p:transition>
    <p:circl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8625E-9AB5-47AC-A1BD-2FCB234019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158647"/>
      </p:ext>
    </p:extLst>
  </p:cSld>
  <p:clrMapOvr>
    <a:masterClrMapping/>
  </p:clrMapOvr>
  <p:transition>
    <p:circl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4535" y="1905000"/>
            <a:ext cx="3128596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3807" y="1905000"/>
            <a:ext cx="313006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542FC-D2F0-405D-A5D5-4EAC6CC95F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039437"/>
      </p:ext>
    </p:extLst>
  </p:cSld>
  <p:clrMapOvr>
    <a:masterClrMapping/>
  </p:clrMapOvr>
  <p:transition>
    <p:circl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FAF2C-A53A-41CE-810D-AD042FAA87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156958"/>
      </p:ext>
    </p:extLst>
  </p:cSld>
  <p:clrMapOvr>
    <a:masterClrMapping/>
  </p:clrMapOvr>
  <p:transition>
    <p:circl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B80DD-F6C2-4B82-B0F1-4144D1EAC1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964849"/>
      </p:ext>
    </p:extLst>
  </p:cSld>
  <p:clrMapOvr>
    <a:masterClrMapping/>
  </p:clrMapOvr>
  <p:transition>
    <p:circl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E3B85-F733-48E1-8F6A-75A5E36ADB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7730377"/>
      </p:ext>
    </p:extLst>
  </p:cSld>
  <p:clrMapOvr>
    <a:masterClrMapping/>
  </p:clrMapOvr>
  <p:transition>
    <p:circl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23439-8049-42F4-8343-AB5BCBFC32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1647036"/>
      </p:ext>
    </p:extLst>
  </p:cSld>
  <p:clrMapOvr>
    <a:masterClrMapping/>
  </p:clrMapOvr>
  <p:transition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DA2FA-B5CF-488C-BAB5-006ECE9629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3107082"/>
      </p:ext>
    </p:extLst>
  </p:cSld>
  <p:clrMapOvr>
    <a:masterClrMapping/>
  </p:clrMapOvr>
  <p:transition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63250-3364-44F4-BCAC-424E5093CA6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009532"/>
      </p:ext>
    </p:extLst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5EB41-578D-49F9-975F-0E6B822436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1982011"/>
      </p:ext>
    </p:extLst>
  </p:cSld>
  <p:clrMapOvr>
    <a:masterClrMapping/>
  </p:clrMapOvr>
  <p:transition spd="slow"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135" y="533403"/>
            <a:ext cx="1598734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535" y="533403"/>
            <a:ext cx="4659923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DC180F-0A68-45A0-A8C4-DEDC15B0AE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010978"/>
      </p:ext>
    </p:extLst>
  </p:cSld>
  <p:clrMapOvr>
    <a:masterClrMapping/>
  </p:clrMapOvr>
  <p:transition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284535" y="533403"/>
            <a:ext cx="6399334" cy="5592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CC939-459B-45FE-ABE2-310F0A2A7B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936872"/>
      </p:ext>
    </p:extLst>
  </p:cSld>
  <p:clrMapOvr>
    <a:masterClrMapping/>
  </p:clrMapOvr>
  <p:transition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335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335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9AE7E-6E69-4C36-8049-8E7D6FD91F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417593"/>
      </p:ext>
    </p:extLst>
  </p:cSld>
  <p:clrMapOvr>
    <a:masterClrMapping/>
  </p:clrMapOvr>
  <p:transition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33C98-510F-4DC8-89AE-1FFE8C1BFE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6929535"/>
      </p:ext>
    </p:extLst>
  </p:cSld>
  <p:clrMapOvr>
    <a:masterClrMapping/>
  </p:clrMapOvr>
  <p:transition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5E11F-5F4D-46E0-8DED-D5522227CD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633300"/>
      </p:ext>
    </p:extLst>
  </p:cSld>
  <p:clrMapOvr>
    <a:masterClrMapping/>
  </p:clrMapOvr>
  <p:transition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4535" y="1905000"/>
            <a:ext cx="3128596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3807" y="1905000"/>
            <a:ext cx="313006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7B614-0E99-4363-9EAA-82C9684150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735645"/>
      </p:ext>
    </p:extLst>
  </p:cSld>
  <p:clrMapOvr>
    <a:masterClrMapping/>
  </p:clrMapOvr>
  <p:transition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A2B84-35CE-41B0-B904-3F6AAB6032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551216"/>
      </p:ext>
    </p:extLst>
  </p:cSld>
  <p:clrMapOvr>
    <a:masterClrMapping/>
  </p:clrMapOvr>
  <p:transition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15796-B6CD-4FC4-A122-A5D6F7B760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056531"/>
      </p:ext>
    </p:extLst>
  </p:cSld>
  <p:clrMapOvr>
    <a:masterClrMapping/>
  </p:clrMapOvr>
  <p:transition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5A109-C36F-4B87-829B-5DF7B14566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5137842"/>
      </p:ext>
    </p:extLst>
  </p:cSld>
  <p:clrMapOvr>
    <a:masterClrMapping/>
  </p:clrMapOvr>
  <p:transition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C0E9-2603-48D0-9BFB-11074C8CAE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831935"/>
      </p:ext>
    </p:extLst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C6393-7EF0-4389-8FFB-5A1505109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557102"/>
      </p:ext>
    </p:extLst>
  </p:cSld>
  <p:clrMapOvr>
    <a:masterClrMapping/>
  </p:clrMapOvr>
  <p:transition spd="slow"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D479A-295A-454A-9A84-BA816B9411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111390"/>
      </p:ext>
    </p:extLst>
  </p:cSld>
  <p:clrMapOvr>
    <a:masterClrMapping/>
  </p:clrMapOvr>
  <p:transition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CABA0-F175-430A-A3C7-02CA38D097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027258"/>
      </p:ext>
    </p:extLst>
  </p:cSld>
  <p:clrMapOvr>
    <a:masterClrMapping/>
  </p:clrMapOvr>
  <p:transition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5135" y="533401"/>
            <a:ext cx="1598734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84535" y="533401"/>
            <a:ext cx="4659923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97D76-9BD6-4129-9B1C-E31152879A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07091"/>
      </p:ext>
    </p:extLst>
  </p:cSld>
  <p:clrMapOvr>
    <a:masterClrMapping/>
  </p:clrMapOvr>
  <p:transition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284535" y="533401"/>
            <a:ext cx="6399334" cy="5592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8BD6F-5710-4B00-8299-C0F7472288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382493"/>
      </p:ext>
    </p:extLst>
  </p:cSld>
  <p:clrMapOvr>
    <a:masterClrMapping/>
  </p:clrMapOvr>
  <p:transition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Флаг Пермской области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1463"/>
            <a:ext cx="9144000" cy="712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6688" y="492125"/>
            <a:ext cx="4405312" cy="3667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0" y="5800725"/>
            <a:ext cx="9150350" cy="1057275"/>
          </a:xfrm>
          <a:custGeom>
            <a:avLst/>
            <a:gdLst>
              <a:gd name="T0" fmla="*/ 0 w 6436"/>
              <a:gd name="T1" fmla="*/ 2147483647 h 607"/>
              <a:gd name="T2" fmla="*/ 2147483647 w 6436"/>
              <a:gd name="T3" fmla="*/ 2147483647 h 607"/>
              <a:gd name="T4" fmla="*/ 2147483647 w 6436"/>
              <a:gd name="T5" fmla="*/ 2147483647 h 607"/>
              <a:gd name="T6" fmla="*/ 2147483647 w 6436"/>
              <a:gd name="T7" fmla="*/ 2147483647 h 607"/>
              <a:gd name="T8" fmla="*/ 2147483647 w 6436"/>
              <a:gd name="T9" fmla="*/ 2147483647 h 607"/>
              <a:gd name="T10" fmla="*/ 2147483647 w 6436"/>
              <a:gd name="T11" fmla="*/ 2147483647 h 607"/>
              <a:gd name="T12" fmla="*/ 2147483647 w 6436"/>
              <a:gd name="T13" fmla="*/ 2147483647 h 607"/>
              <a:gd name="T14" fmla="*/ 2147483647 w 6436"/>
              <a:gd name="T15" fmla="*/ 2147483647 h 607"/>
              <a:gd name="T16" fmla="*/ 2147483647 w 6436"/>
              <a:gd name="T17" fmla="*/ 2147483647 h 607"/>
              <a:gd name="T18" fmla="*/ 2147483647 w 6436"/>
              <a:gd name="T19" fmla="*/ 2147483647 h 607"/>
              <a:gd name="T20" fmla="*/ 2147483647 w 6436"/>
              <a:gd name="T21" fmla="*/ 2147483647 h 607"/>
              <a:gd name="T22" fmla="*/ 2147483647 w 6436"/>
              <a:gd name="T23" fmla="*/ 2147483647 h 607"/>
              <a:gd name="T24" fmla="*/ 2147483647 w 6436"/>
              <a:gd name="T25" fmla="*/ 2147483647 h 607"/>
              <a:gd name="T26" fmla="*/ 2147483647 w 6436"/>
              <a:gd name="T27" fmla="*/ 2147483647 h 607"/>
              <a:gd name="T28" fmla="*/ 2147483647 w 6436"/>
              <a:gd name="T29" fmla="*/ 2147483647 h 607"/>
              <a:gd name="T30" fmla="*/ 2147483647 w 6436"/>
              <a:gd name="T31" fmla="*/ 2147483647 h 607"/>
              <a:gd name="T32" fmla="*/ 2147483647 w 6436"/>
              <a:gd name="T33" fmla="*/ 2147483647 h 607"/>
              <a:gd name="T34" fmla="*/ 2147483647 w 6436"/>
              <a:gd name="T35" fmla="*/ 2147483647 h 607"/>
              <a:gd name="T36" fmla="*/ 2147483647 w 6436"/>
              <a:gd name="T37" fmla="*/ 2147483647 h 607"/>
              <a:gd name="T38" fmla="*/ 2147483647 w 6436"/>
              <a:gd name="T39" fmla="*/ 2147483647 h 607"/>
              <a:gd name="T40" fmla="*/ 2147483647 w 6436"/>
              <a:gd name="T41" fmla="*/ 2147483647 h 607"/>
              <a:gd name="T42" fmla="*/ 2147483647 w 6436"/>
              <a:gd name="T43" fmla="*/ 2147483647 h 607"/>
              <a:gd name="T44" fmla="*/ 2147483647 w 6436"/>
              <a:gd name="T45" fmla="*/ 2147483647 h 607"/>
              <a:gd name="T46" fmla="*/ 2147483647 w 6436"/>
              <a:gd name="T47" fmla="*/ 2147483647 h 607"/>
              <a:gd name="T48" fmla="*/ 2147483647 w 6436"/>
              <a:gd name="T49" fmla="*/ 2147483647 h 607"/>
              <a:gd name="T50" fmla="*/ 2147483647 w 6436"/>
              <a:gd name="T51" fmla="*/ 2147483647 h 607"/>
              <a:gd name="T52" fmla="*/ 2147483647 w 6436"/>
              <a:gd name="T53" fmla="*/ 2147483647 h 607"/>
              <a:gd name="T54" fmla="*/ 2147483647 w 6436"/>
              <a:gd name="T55" fmla="*/ 2147483647 h 607"/>
              <a:gd name="T56" fmla="*/ 2147483647 w 6436"/>
              <a:gd name="T57" fmla="*/ 2147483647 h 607"/>
              <a:gd name="T58" fmla="*/ 2147483647 w 6436"/>
              <a:gd name="T59" fmla="*/ 2147483647 h 607"/>
              <a:gd name="T60" fmla="*/ 2147483647 w 6436"/>
              <a:gd name="T61" fmla="*/ 2147483647 h 607"/>
              <a:gd name="T62" fmla="*/ 2147483647 w 6436"/>
              <a:gd name="T63" fmla="*/ 2147483647 h 607"/>
              <a:gd name="T64" fmla="*/ 2147483647 w 6436"/>
              <a:gd name="T65" fmla="*/ 2147483647 h 607"/>
              <a:gd name="T66" fmla="*/ 2147483647 w 6436"/>
              <a:gd name="T67" fmla="*/ 2147483647 h 607"/>
              <a:gd name="T68" fmla="*/ 2147483647 w 6436"/>
              <a:gd name="T69" fmla="*/ 2147483647 h 607"/>
              <a:gd name="T70" fmla="*/ 2147483647 w 6436"/>
              <a:gd name="T71" fmla="*/ 2147483647 h 607"/>
              <a:gd name="T72" fmla="*/ 2147483647 w 6436"/>
              <a:gd name="T73" fmla="*/ 2147483647 h 607"/>
              <a:gd name="T74" fmla="*/ 2147483647 w 6436"/>
              <a:gd name="T75" fmla="*/ 0 h 607"/>
              <a:gd name="T76" fmla="*/ 2147483647 w 6436"/>
              <a:gd name="T77" fmla="*/ 2147483647 h 607"/>
              <a:gd name="T78" fmla="*/ 2147483647 w 6436"/>
              <a:gd name="T79" fmla="*/ 2147483647 h 607"/>
              <a:gd name="T80" fmla="*/ 2147483647 w 6436"/>
              <a:gd name="T81" fmla="*/ 2147483647 h 607"/>
              <a:gd name="T82" fmla="*/ 2147483647 w 6436"/>
              <a:gd name="T83" fmla="*/ 2147483647 h 607"/>
              <a:gd name="T84" fmla="*/ 2147483647 w 6436"/>
              <a:gd name="T85" fmla="*/ 2147483647 h 607"/>
              <a:gd name="T86" fmla="*/ 2147483647 w 6436"/>
              <a:gd name="T87" fmla="*/ 2147483647 h 607"/>
              <a:gd name="T88" fmla="*/ 2147483647 w 6436"/>
              <a:gd name="T89" fmla="*/ 2147483647 h 607"/>
              <a:gd name="T90" fmla="*/ 2147483647 w 6436"/>
              <a:gd name="T91" fmla="*/ 2147483647 h 607"/>
              <a:gd name="T92" fmla="*/ 2147483647 w 6436"/>
              <a:gd name="T93" fmla="*/ 2147483647 h 607"/>
              <a:gd name="T94" fmla="*/ 2147483647 w 6436"/>
              <a:gd name="T95" fmla="*/ 2147483647 h 607"/>
              <a:gd name="T96" fmla="*/ 2147483647 w 6436"/>
              <a:gd name="T97" fmla="*/ 2147483647 h 607"/>
              <a:gd name="T98" fmla="*/ 2147483647 w 6436"/>
              <a:gd name="T99" fmla="*/ 2147483647 h 607"/>
              <a:gd name="T100" fmla="*/ 2147483647 w 6436"/>
              <a:gd name="T101" fmla="*/ 2147483647 h 607"/>
              <a:gd name="T102" fmla="*/ 2147483647 w 6436"/>
              <a:gd name="T103" fmla="*/ 2147483647 h 607"/>
              <a:gd name="T104" fmla="*/ 2147483647 w 6436"/>
              <a:gd name="T105" fmla="*/ 2147483647 h 607"/>
              <a:gd name="T106" fmla="*/ 2147483647 w 6436"/>
              <a:gd name="T107" fmla="*/ 2147483647 h 607"/>
              <a:gd name="T108" fmla="*/ 2147483647 w 6436"/>
              <a:gd name="T109" fmla="*/ 2147483647 h 607"/>
              <a:gd name="T110" fmla="*/ 2147483647 w 6436"/>
              <a:gd name="T111" fmla="*/ 2147483647 h 607"/>
              <a:gd name="T112" fmla="*/ 2147483647 w 6436"/>
              <a:gd name="T113" fmla="*/ 2147483647 h 607"/>
              <a:gd name="T114" fmla="*/ 2147483647 w 6436"/>
              <a:gd name="T115" fmla="*/ 2147483647 h 607"/>
              <a:gd name="T116" fmla="*/ 2147483647 w 6436"/>
              <a:gd name="T117" fmla="*/ 2147483647 h 607"/>
              <a:gd name="T118" fmla="*/ 2147483647 w 6436"/>
              <a:gd name="T119" fmla="*/ 2147483647 h 607"/>
              <a:gd name="T120" fmla="*/ 2147483647 w 6436"/>
              <a:gd name="T121" fmla="*/ 2147483647 h 607"/>
              <a:gd name="T122" fmla="*/ 0 w 6436"/>
              <a:gd name="T123" fmla="*/ 2147483647 h 607"/>
              <a:gd name="T124" fmla="*/ 2147483647 w 6436"/>
              <a:gd name="T125" fmla="*/ 2147483647 h 6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436" h="607">
                <a:moveTo>
                  <a:pt x="0" y="390"/>
                </a:moveTo>
                <a:lnTo>
                  <a:pt x="58" y="387"/>
                </a:lnTo>
                <a:lnTo>
                  <a:pt x="87" y="376"/>
                </a:lnTo>
                <a:lnTo>
                  <a:pt x="120" y="380"/>
                </a:lnTo>
                <a:lnTo>
                  <a:pt x="157" y="362"/>
                </a:lnTo>
                <a:lnTo>
                  <a:pt x="162" y="380"/>
                </a:lnTo>
                <a:lnTo>
                  <a:pt x="176" y="392"/>
                </a:lnTo>
                <a:lnTo>
                  <a:pt x="208" y="380"/>
                </a:lnTo>
                <a:lnTo>
                  <a:pt x="237" y="385"/>
                </a:lnTo>
                <a:lnTo>
                  <a:pt x="251" y="379"/>
                </a:lnTo>
                <a:lnTo>
                  <a:pt x="271" y="385"/>
                </a:lnTo>
                <a:lnTo>
                  <a:pt x="294" y="392"/>
                </a:lnTo>
                <a:lnTo>
                  <a:pt x="348" y="392"/>
                </a:lnTo>
                <a:lnTo>
                  <a:pt x="404" y="392"/>
                </a:lnTo>
                <a:lnTo>
                  <a:pt x="402" y="379"/>
                </a:lnTo>
                <a:lnTo>
                  <a:pt x="389" y="365"/>
                </a:lnTo>
                <a:lnTo>
                  <a:pt x="443" y="338"/>
                </a:lnTo>
                <a:lnTo>
                  <a:pt x="515" y="322"/>
                </a:lnTo>
                <a:lnTo>
                  <a:pt x="520" y="283"/>
                </a:lnTo>
                <a:lnTo>
                  <a:pt x="528" y="323"/>
                </a:lnTo>
                <a:lnTo>
                  <a:pt x="594" y="340"/>
                </a:lnTo>
                <a:lnTo>
                  <a:pt x="643" y="369"/>
                </a:lnTo>
                <a:lnTo>
                  <a:pt x="628" y="379"/>
                </a:lnTo>
                <a:lnTo>
                  <a:pt x="628" y="392"/>
                </a:lnTo>
                <a:lnTo>
                  <a:pt x="677" y="383"/>
                </a:lnTo>
                <a:lnTo>
                  <a:pt x="692" y="392"/>
                </a:lnTo>
                <a:lnTo>
                  <a:pt x="725" y="384"/>
                </a:lnTo>
                <a:lnTo>
                  <a:pt x="729" y="377"/>
                </a:lnTo>
                <a:lnTo>
                  <a:pt x="729" y="292"/>
                </a:lnTo>
                <a:lnTo>
                  <a:pt x="758" y="281"/>
                </a:lnTo>
                <a:lnTo>
                  <a:pt x="758" y="207"/>
                </a:lnTo>
                <a:lnTo>
                  <a:pt x="739" y="183"/>
                </a:lnTo>
                <a:lnTo>
                  <a:pt x="757" y="174"/>
                </a:lnTo>
                <a:lnTo>
                  <a:pt x="771" y="156"/>
                </a:lnTo>
                <a:lnTo>
                  <a:pt x="795" y="143"/>
                </a:lnTo>
                <a:lnTo>
                  <a:pt x="796" y="108"/>
                </a:lnTo>
                <a:lnTo>
                  <a:pt x="823" y="97"/>
                </a:lnTo>
                <a:lnTo>
                  <a:pt x="829" y="0"/>
                </a:lnTo>
                <a:lnTo>
                  <a:pt x="836" y="97"/>
                </a:lnTo>
                <a:lnTo>
                  <a:pt x="864" y="108"/>
                </a:lnTo>
                <a:lnTo>
                  <a:pt x="866" y="140"/>
                </a:lnTo>
                <a:lnTo>
                  <a:pt x="890" y="150"/>
                </a:lnTo>
                <a:lnTo>
                  <a:pt x="905" y="173"/>
                </a:lnTo>
                <a:lnTo>
                  <a:pt x="923" y="187"/>
                </a:lnTo>
                <a:lnTo>
                  <a:pt x="899" y="204"/>
                </a:lnTo>
                <a:lnTo>
                  <a:pt x="899" y="281"/>
                </a:lnTo>
                <a:lnTo>
                  <a:pt x="923" y="292"/>
                </a:lnTo>
                <a:lnTo>
                  <a:pt x="923" y="377"/>
                </a:lnTo>
                <a:lnTo>
                  <a:pt x="936" y="380"/>
                </a:lnTo>
                <a:lnTo>
                  <a:pt x="949" y="392"/>
                </a:lnTo>
                <a:lnTo>
                  <a:pt x="963" y="377"/>
                </a:lnTo>
                <a:lnTo>
                  <a:pt x="1030" y="396"/>
                </a:lnTo>
                <a:lnTo>
                  <a:pt x="1083" y="404"/>
                </a:lnTo>
                <a:lnTo>
                  <a:pt x="1097" y="390"/>
                </a:lnTo>
                <a:lnTo>
                  <a:pt x="1153" y="399"/>
                </a:lnTo>
                <a:lnTo>
                  <a:pt x="1187" y="409"/>
                </a:lnTo>
                <a:lnTo>
                  <a:pt x="1236" y="427"/>
                </a:lnTo>
                <a:lnTo>
                  <a:pt x="1283" y="447"/>
                </a:lnTo>
                <a:lnTo>
                  <a:pt x="1364" y="455"/>
                </a:lnTo>
                <a:lnTo>
                  <a:pt x="6429" y="449"/>
                </a:lnTo>
                <a:lnTo>
                  <a:pt x="6436" y="604"/>
                </a:lnTo>
                <a:lnTo>
                  <a:pt x="0" y="607"/>
                </a:lnTo>
                <a:lnTo>
                  <a:pt x="4" y="392"/>
                </a:lnTo>
              </a:path>
            </a:pathLst>
          </a:custGeom>
          <a:solidFill>
            <a:srgbClr val="777777"/>
          </a:solidFill>
          <a:ln w="19050" cap="flat" cmpd="sng">
            <a:solidFill>
              <a:srgbClr val="777777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 algn="r">
              <a:defRPr>
                <a:solidFill>
                  <a:srgbClr val="1C1C1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3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1346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11227"/>
      </p:ext>
    </p:extLst>
  </p:cSld>
  <p:clrMapOvr>
    <a:masterClrMapping/>
  </p:clrMapOvr>
  <p:transition spd="med">
    <p:wedg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1CDEA80-1C66-4F8D-8FD9-DB38873321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339632"/>
      </p:ext>
    </p:extLst>
  </p:cSld>
  <p:clrMapOvr>
    <a:masterClrMapping/>
  </p:clrMapOvr>
  <p:transition spd="med">
    <p:wedg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678D9192-4E1B-4B7E-8CC6-DC62760DCE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671425"/>
      </p:ext>
    </p:extLst>
  </p:cSld>
  <p:clrMapOvr>
    <a:masterClrMapping/>
  </p:clrMapOvr>
  <p:transition spd="med">
    <p:wedg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2475" y="1077913"/>
            <a:ext cx="3911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16478" y="1077913"/>
            <a:ext cx="39116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AF16431-E531-4D94-807D-D78DA9DE20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97520"/>
      </p:ext>
    </p:extLst>
  </p:cSld>
  <p:clrMapOvr>
    <a:masterClrMapping/>
  </p:clrMapOvr>
  <p:transition spd="med">
    <p:wedg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3860DD68-99C3-4688-BCE5-A83516008D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292591"/>
      </p:ext>
    </p:extLst>
  </p:cSld>
  <p:clrMapOvr>
    <a:masterClrMapping/>
  </p:clrMapOvr>
  <p:transition spd="med">
    <p:wedg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417763F-4BD5-42A3-BA54-AFFAFC3C78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7064809"/>
      </p:ext>
    </p:extLst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1DED5-D08A-4965-9561-B5DCCADC08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8497153"/>
      </p:ext>
    </p:extLst>
  </p:cSld>
  <p:clrMapOvr>
    <a:masterClrMapping/>
  </p:clrMapOvr>
  <p:transition spd="slow">
    <p:blinds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7BA618B-6251-4D99-A84B-26FB752E88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8058633"/>
      </p:ext>
    </p:extLst>
  </p:cSld>
  <p:clrMapOvr>
    <a:masterClrMapping/>
  </p:clrMapOvr>
  <p:transition spd="med">
    <p:wedg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7603508-0554-45F4-A9B6-80942D71A0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826113"/>
      </p:ext>
    </p:extLst>
  </p:cSld>
  <p:clrMapOvr>
    <a:masterClrMapping/>
  </p:clrMapOvr>
  <p:transition spd="med">
    <p:wedg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6B62185-41A0-44FE-AA75-8449A03300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9417586"/>
      </p:ext>
    </p:extLst>
  </p:cSld>
  <p:clrMapOvr>
    <a:masterClrMapping/>
  </p:clrMapOvr>
  <p:transition spd="med">
    <p:wedg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2D374E50-9863-4D8F-93B2-EA17EB7F85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160519"/>
      </p:ext>
    </p:extLst>
  </p:cSld>
  <p:clrMapOvr>
    <a:masterClrMapping/>
  </p:clrMapOvr>
  <p:transition spd="med">
    <p:wedg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5292" y="193675"/>
            <a:ext cx="2060575" cy="53482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1979" y="193675"/>
            <a:ext cx="6030913" cy="53482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CE0D1068-5150-427F-A210-AE3D8D5794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196514"/>
      </p:ext>
    </p:extLst>
  </p:cSld>
  <p:clrMapOvr>
    <a:masterClrMapping/>
  </p:clrMapOvr>
  <p:transition spd="med">
    <p:wedg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429000"/>
            <a:ext cx="6399335" cy="12192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4800600"/>
            <a:ext cx="6399335" cy="8382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0731E-8DE2-4F9F-923F-941C639391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100500"/>
      </p:ext>
    </p:extLst>
  </p:cSld>
  <p:clrMapOvr>
    <a:masterClrMapping/>
  </p:clrMapOvr>
  <p:transition spd="med">
    <p:wedg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77AA5-2540-4A55-9650-6C13259A8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2226119"/>
      </p:ext>
    </p:extLst>
  </p:cSld>
  <p:clrMapOvr>
    <a:masterClrMapping/>
  </p:clrMapOvr>
  <p:transition spd="med">
    <p:wedg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FADD9-5D2E-4A3E-BCEA-ABE2487828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027543"/>
      </p:ext>
    </p:extLst>
  </p:cSld>
  <p:clrMapOvr>
    <a:masterClrMapping/>
  </p:clrMapOvr>
  <p:transition spd="med">
    <p:wedg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84535" y="1905000"/>
            <a:ext cx="3128596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53807" y="1905000"/>
            <a:ext cx="3130062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6575E-9907-44E4-A61A-CB8EADA3A4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139268"/>
      </p:ext>
    </p:extLst>
  </p:cSld>
  <p:clrMapOvr>
    <a:masterClrMapping/>
  </p:clrMapOvr>
  <p:transition spd="med">
    <p:wedg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4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4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893F9-8544-48FF-8582-1366224940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841747"/>
      </p:ext>
    </p:extLst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00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900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900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830438E-F7F0-43C3-90EC-BCECF55E8A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63" r:id="rId1"/>
    <p:sldLayoutId id="2147495796" r:id="rId2"/>
    <p:sldLayoutId id="2147495797" r:id="rId3"/>
    <p:sldLayoutId id="2147495798" r:id="rId4"/>
    <p:sldLayoutId id="2147495799" r:id="rId5"/>
    <p:sldLayoutId id="2147495800" r:id="rId6"/>
    <p:sldLayoutId id="2147495801" r:id="rId7"/>
    <p:sldLayoutId id="2147495802" r:id="rId8"/>
    <p:sldLayoutId id="2147495803" r:id="rId9"/>
    <p:sldLayoutId id="2147495804" r:id="rId10"/>
    <p:sldLayoutId id="2147495805" r:id="rId11"/>
    <p:sldLayoutId id="2147495806" r:id="rId12"/>
  </p:sldLayoutIdLst>
  <p:transition spd="slow">
    <p:blinds dir="vert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00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900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900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7E3C780-9C88-4E3D-A7C4-BE4CB5CDCA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64" r:id="rId1"/>
    <p:sldLayoutId id="2147495807" r:id="rId2"/>
    <p:sldLayoutId id="2147495808" r:id="rId3"/>
    <p:sldLayoutId id="2147495809" r:id="rId4"/>
    <p:sldLayoutId id="2147495810" r:id="rId5"/>
    <p:sldLayoutId id="2147495811" r:id="rId6"/>
    <p:sldLayoutId id="2147495812" r:id="rId7"/>
    <p:sldLayoutId id="2147495813" r:id="rId8"/>
    <p:sldLayoutId id="2147495814" r:id="rId9"/>
    <p:sldLayoutId id="2147495815" r:id="rId10"/>
    <p:sldLayoutId id="2147495816" r:id="rId11"/>
    <p:sldLayoutId id="2147495817" r:id="rId12"/>
  </p:sldLayoutIdLst>
  <p:transition spd="slow">
    <p:blinds dir="vert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963380B-F645-4B45-84BD-FFD581EAE80C}" type="datetimeFigureOut">
              <a:rPr lang="ru-RU"/>
              <a:pPr>
                <a:defRPr/>
              </a:pPr>
              <a:t>10.09.2018</a:t>
            </a:fld>
            <a:endParaRPr lang="ru-RU" dirty="0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72BA79C8-B5B2-4E52-8E76-40D5A1AB25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65" r:id="rId1"/>
    <p:sldLayoutId id="2147495866" r:id="rId2"/>
    <p:sldLayoutId id="2147495867" r:id="rId3"/>
    <p:sldLayoutId id="2147495868" r:id="rId4"/>
    <p:sldLayoutId id="2147495869" r:id="rId5"/>
    <p:sldLayoutId id="2147495870" r:id="rId6"/>
    <p:sldLayoutId id="2147495871" r:id="rId7"/>
    <p:sldLayoutId id="2147495872" r:id="rId8"/>
    <p:sldLayoutId id="2147495873" r:id="rId9"/>
    <p:sldLayoutId id="2147495874" r:id="rId10"/>
    <p:sldLayoutId id="2147495875" r:id="rId11"/>
    <p:sldLayoutId id="2147495876" r:id="rId12"/>
  </p:sldLayoutIdLst>
  <p:transition spd="slow">
    <p:blinds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00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900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900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1A9684B3-69E9-4E06-B6D1-9D0F1DD2883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77" r:id="rId1"/>
    <p:sldLayoutId id="2147495818" r:id="rId2"/>
    <p:sldLayoutId id="2147495819" r:id="rId3"/>
    <p:sldLayoutId id="2147495820" r:id="rId4"/>
    <p:sldLayoutId id="2147495821" r:id="rId5"/>
    <p:sldLayoutId id="2147495822" r:id="rId6"/>
    <p:sldLayoutId id="2147495823" r:id="rId7"/>
    <p:sldLayoutId id="2147495824" r:id="rId8"/>
    <p:sldLayoutId id="2147495825" r:id="rId9"/>
    <p:sldLayoutId id="2147495826" r:id="rId10"/>
    <p:sldLayoutId id="2147495827" r:id="rId11"/>
    <p:sldLayoutId id="2147495828" r:id="rId12"/>
  </p:sldLayoutIdLst>
  <p:transition spd="slow">
    <p:blinds dir="vert"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лаг Пермской области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4913"/>
            <a:ext cx="21637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3059113"/>
          </a:xfrm>
          <a:prstGeom prst="rect">
            <a:avLst/>
          </a:prstGeom>
          <a:gradFill rotWithShape="0">
            <a:gsLst>
              <a:gs pos="0">
                <a:srgbClr val="6BA6E7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61975" y="193675"/>
            <a:ext cx="82438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1077913"/>
            <a:ext cx="7975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>
            <a:off x="-6350" y="5816600"/>
            <a:ext cx="9150350" cy="1057275"/>
          </a:xfrm>
          <a:custGeom>
            <a:avLst/>
            <a:gdLst>
              <a:gd name="T0" fmla="*/ 0 w 6436"/>
              <a:gd name="T1" fmla="*/ 2147483647 h 607"/>
              <a:gd name="T2" fmla="*/ 2147483647 w 6436"/>
              <a:gd name="T3" fmla="*/ 2147483647 h 607"/>
              <a:gd name="T4" fmla="*/ 2147483647 w 6436"/>
              <a:gd name="T5" fmla="*/ 2147483647 h 607"/>
              <a:gd name="T6" fmla="*/ 2147483647 w 6436"/>
              <a:gd name="T7" fmla="*/ 2147483647 h 607"/>
              <a:gd name="T8" fmla="*/ 2147483647 w 6436"/>
              <a:gd name="T9" fmla="*/ 2147483647 h 607"/>
              <a:gd name="T10" fmla="*/ 2147483647 w 6436"/>
              <a:gd name="T11" fmla="*/ 2147483647 h 607"/>
              <a:gd name="T12" fmla="*/ 2147483647 w 6436"/>
              <a:gd name="T13" fmla="*/ 2147483647 h 607"/>
              <a:gd name="T14" fmla="*/ 2147483647 w 6436"/>
              <a:gd name="T15" fmla="*/ 2147483647 h 607"/>
              <a:gd name="T16" fmla="*/ 2147483647 w 6436"/>
              <a:gd name="T17" fmla="*/ 2147483647 h 607"/>
              <a:gd name="T18" fmla="*/ 2147483647 w 6436"/>
              <a:gd name="T19" fmla="*/ 2147483647 h 607"/>
              <a:gd name="T20" fmla="*/ 2147483647 w 6436"/>
              <a:gd name="T21" fmla="*/ 2147483647 h 607"/>
              <a:gd name="T22" fmla="*/ 2147483647 w 6436"/>
              <a:gd name="T23" fmla="*/ 2147483647 h 607"/>
              <a:gd name="T24" fmla="*/ 2147483647 w 6436"/>
              <a:gd name="T25" fmla="*/ 2147483647 h 607"/>
              <a:gd name="T26" fmla="*/ 2147483647 w 6436"/>
              <a:gd name="T27" fmla="*/ 2147483647 h 607"/>
              <a:gd name="T28" fmla="*/ 2147483647 w 6436"/>
              <a:gd name="T29" fmla="*/ 2147483647 h 607"/>
              <a:gd name="T30" fmla="*/ 2147483647 w 6436"/>
              <a:gd name="T31" fmla="*/ 2147483647 h 607"/>
              <a:gd name="T32" fmla="*/ 2147483647 w 6436"/>
              <a:gd name="T33" fmla="*/ 2147483647 h 607"/>
              <a:gd name="T34" fmla="*/ 2147483647 w 6436"/>
              <a:gd name="T35" fmla="*/ 2147483647 h 607"/>
              <a:gd name="T36" fmla="*/ 2147483647 w 6436"/>
              <a:gd name="T37" fmla="*/ 2147483647 h 607"/>
              <a:gd name="T38" fmla="*/ 2147483647 w 6436"/>
              <a:gd name="T39" fmla="*/ 2147483647 h 607"/>
              <a:gd name="T40" fmla="*/ 2147483647 w 6436"/>
              <a:gd name="T41" fmla="*/ 2147483647 h 607"/>
              <a:gd name="T42" fmla="*/ 2147483647 w 6436"/>
              <a:gd name="T43" fmla="*/ 2147483647 h 607"/>
              <a:gd name="T44" fmla="*/ 2147483647 w 6436"/>
              <a:gd name="T45" fmla="*/ 2147483647 h 607"/>
              <a:gd name="T46" fmla="*/ 2147483647 w 6436"/>
              <a:gd name="T47" fmla="*/ 2147483647 h 607"/>
              <a:gd name="T48" fmla="*/ 2147483647 w 6436"/>
              <a:gd name="T49" fmla="*/ 2147483647 h 607"/>
              <a:gd name="T50" fmla="*/ 2147483647 w 6436"/>
              <a:gd name="T51" fmla="*/ 2147483647 h 607"/>
              <a:gd name="T52" fmla="*/ 2147483647 w 6436"/>
              <a:gd name="T53" fmla="*/ 2147483647 h 607"/>
              <a:gd name="T54" fmla="*/ 2147483647 w 6436"/>
              <a:gd name="T55" fmla="*/ 2147483647 h 607"/>
              <a:gd name="T56" fmla="*/ 2147483647 w 6436"/>
              <a:gd name="T57" fmla="*/ 2147483647 h 607"/>
              <a:gd name="T58" fmla="*/ 2147483647 w 6436"/>
              <a:gd name="T59" fmla="*/ 2147483647 h 607"/>
              <a:gd name="T60" fmla="*/ 2147483647 w 6436"/>
              <a:gd name="T61" fmla="*/ 2147483647 h 607"/>
              <a:gd name="T62" fmla="*/ 2147483647 w 6436"/>
              <a:gd name="T63" fmla="*/ 2147483647 h 607"/>
              <a:gd name="T64" fmla="*/ 2147483647 w 6436"/>
              <a:gd name="T65" fmla="*/ 2147483647 h 607"/>
              <a:gd name="T66" fmla="*/ 2147483647 w 6436"/>
              <a:gd name="T67" fmla="*/ 2147483647 h 607"/>
              <a:gd name="T68" fmla="*/ 2147483647 w 6436"/>
              <a:gd name="T69" fmla="*/ 2147483647 h 607"/>
              <a:gd name="T70" fmla="*/ 2147483647 w 6436"/>
              <a:gd name="T71" fmla="*/ 2147483647 h 607"/>
              <a:gd name="T72" fmla="*/ 2147483647 w 6436"/>
              <a:gd name="T73" fmla="*/ 2147483647 h 607"/>
              <a:gd name="T74" fmla="*/ 2147483647 w 6436"/>
              <a:gd name="T75" fmla="*/ 0 h 607"/>
              <a:gd name="T76" fmla="*/ 2147483647 w 6436"/>
              <a:gd name="T77" fmla="*/ 2147483647 h 607"/>
              <a:gd name="T78" fmla="*/ 2147483647 w 6436"/>
              <a:gd name="T79" fmla="*/ 2147483647 h 607"/>
              <a:gd name="T80" fmla="*/ 2147483647 w 6436"/>
              <a:gd name="T81" fmla="*/ 2147483647 h 607"/>
              <a:gd name="T82" fmla="*/ 2147483647 w 6436"/>
              <a:gd name="T83" fmla="*/ 2147483647 h 607"/>
              <a:gd name="T84" fmla="*/ 2147483647 w 6436"/>
              <a:gd name="T85" fmla="*/ 2147483647 h 607"/>
              <a:gd name="T86" fmla="*/ 2147483647 w 6436"/>
              <a:gd name="T87" fmla="*/ 2147483647 h 607"/>
              <a:gd name="T88" fmla="*/ 2147483647 w 6436"/>
              <a:gd name="T89" fmla="*/ 2147483647 h 607"/>
              <a:gd name="T90" fmla="*/ 2147483647 w 6436"/>
              <a:gd name="T91" fmla="*/ 2147483647 h 607"/>
              <a:gd name="T92" fmla="*/ 2147483647 w 6436"/>
              <a:gd name="T93" fmla="*/ 2147483647 h 607"/>
              <a:gd name="T94" fmla="*/ 2147483647 w 6436"/>
              <a:gd name="T95" fmla="*/ 2147483647 h 607"/>
              <a:gd name="T96" fmla="*/ 2147483647 w 6436"/>
              <a:gd name="T97" fmla="*/ 2147483647 h 607"/>
              <a:gd name="T98" fmla="*/ 2147483647 w 6436"/>
              <a:gd name="T99" fmla="*/ 2147483647 h 607"/>
              <a:gd name="T100" fmla="*/ 2147483647 w 6436"/>
              <a:gd name="T101" fmla="*/ 2147483647 h 607"/>
              <a:gd name="T102" fmla="*/ 2147483647 w 6436"/>
              <a:gd name="T103" fmla="*/ 2147483647 h 607"/>
              <a:gd name="T104" fmla="*/ 2147483647 w 6436"/>
              <a:gd name="T105" fmla="*/ 2147483647 h 607"/>
              <a:gd name="T106" fmla="*/ 2147483647 w 6436"/>
              <a:gd name="T107" fmla="*/ 2147483647 h 607"/>
              <a:gd name="T108" fmla="*/ 2147483647 w 6436"/>
              <a:gd name="T109" fmla="*/ 2147483647 h 607"/>
              <a:gd name="T110" fmla="*/ 2147483647 w 6436"/>
              <a:gd name="T111" fmla="*/ 2147483647 h 607"/>
              <a:gd name="T112" fmla="*/ 2147483647 w 6436"/>
              <a:gd name="T113" fmla="*/ 2147483647 h 607"/>
              <a:gd name="T114" fmla="*/ 2147483647 w 6436"/>
              <a:gd name="T115" fmla="*/ 2147483647 h 607"/>
              <a:gd name="T116" fmla="*/ 2147483647 w 6436"/>
              <a:gd name="T117" fmla="*/ 2147483647 h 607"/>
              <a:gd name="T118" fmla="*/ 2147483647 w 6436"/>
              <a:gd name="T119" fmla="*/ 2147483647 h 607"/>
              <a:gd name="T120" fmla="*/ 2147483647 w 6436"/>
              <a:gd name="T121" fmla="*/ 2147483647 h 607"/>
              <a:gd name="T122" fmla="*/ 0 w 6436"/>
              <a:gd name="T123" fmla="*/ 2147483647 h 607"/>
              <a:gd name="T124" fmla="*/ 2147483647 w 6436"/>
              <a:gd name="T125" fmla="*/ 2147483647 h 6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436" h="607">
                <a:moveTo>
                  <a:pt x="0" y="390"/>
                </a:moveTo>
                <a:lnTo>
                  <a:pt x="58" y="387"/>
                </a:lnTo>
                <a:lnTo>
                  <a:pt x="87" y="376"/>
                </a:lnTo>
                <a:lnTo>
                  <a:pt x="120" y="380"/>
                </a:lnTo>
                <a:lnTo>
                  <a:pt x="157" y="362"/>
                </a:lnTo>
                <a:lnTo>
                  <a:pt x="162" y="380"/>
                </a:lnTo>
                <a:lnTo>
                  <a:pt x="176" y="392"/>
                </a:lnTo>
                <a:lnTo>
                  <a:pt x="208" y="380"/>
                </a:lnTo>
                <a:lnTo>
                  <a:pt x="237" y="385"/>
                </a:lnTo>
                <a:lnTo>
                  <a:pt x="251" y="379"/>
                </a:lnTo>
                <a:lnTo>
                  <a:pt x="271" y="385"/>
                </a:lnTo>
                <a:lnTo>
                  <a:pt x="294" y="392"/>
                </a:lnTo>
                <a:lnTo>
                  <a:pt x="348" y="392"/>
                </a:lnTo>
                <a:lnTo>
                  <a:pt x="404" y="392"/>
                </a:lnTo>
                <a:lnTo>
                  <a:pt x="402" y="379"/>
                </a:lnTo>
                <a:lnTo>
                  <a:pt x="389" y="365"/>
                </a:lnTo>
                <a:lnTo>
                  <a:pt x="443" y="338"/>
                </a:lnTo>
                <a:lnTo>
                  <a:pt x="515" y="322"/>
                </a:lnTo>
                <a:lnTo>
                  <a:pt x="520" y="283"/>
                </a:lnTo>
                <a:lnTo>
                  <a:pt x="528" y="323"/>
                </a:lnTo>
                <a:lnTo>
                  <a:pt x="594" y="340"/>
                </a:lnTo>
                <a:lnTo>
                  <a:pt x="643" y="369"/>
                </a:lnTo>
                <a:lnTo>
                  <a:pt x="628" y="379"/>
                </a:lnTo>
                <a:lnTo>
                  <a:pt x="628" y="392"/>
                </a:lnTo>
                <a:lnTo>
                  <a:pt x="677" y="383"/>
                </a:lnTo>
                <a:lnTo>
                  <a:pt x="692" y="392"/>
                </a:lnTo>
                <a:lnTo>
                  <a:pt x="725" y="384"/>
                </a:lnTo>
                <a:lnTo>
                  <a:pt x="729" y="377"/>
                </a:lnTo>
                <a:lnTo>
                  <a:pt x="729" y="292"/>
                </a:lnTo>
                <a:lnTo>
                  <a:pt x="758" y="281"/>
                </a:lnTo>
                <a:lnTo>
                  <a:pt x="758" y="207"/>
                </a:lnTo>
                <a:lnTo>
                  <a:pt x="739" y="183"/>
                </a:lnTo>
                <a:lnTo>
                  <a:pt x="757" y="174"/>
                </a:lnTo>
                <a:lnTo>
                  <a:pt x="771" y="156"/>
                </a:lnTo>
                <a:lnTo>
                  <a:pt x="795" y="143"/>
                </a:lnTo>
                <a:lnTo>
                  <a:pt x="796" y="108"/>
                </a:lnTo>
                <a:lnTo>
                  <a:pt x="823" y="97"/>
                </a:lnTo>
                <a:lnTo>
                  <a:pt x="829" y="0"/>
                </a:lnTo>
                <a:lnTo>
                  <a:pt x="836" y="97"/>
                </a:lnTo>
                <a:lnTo>
                  <a:pt x="864" y="108"/>
                </a:lnTo>
                <a:lnTo>
                  <a:pt x="866" y="140"/>
                </a:lnTo>
                <a:lnTo>
                  <a:pt x="890" y="150"/>
                </a:lnTo>
                <a:lnTo>
                  <a:pt x="905" y="173"/>
                </a:lnTo>
                <a:lnTo>
                  <a:pt x="923" y="187"/>
                </a:lnTo>
                <a:lnTo>
                  <a:pt x="899" y="204"/>
                </a:lnTo>
                <a:lnTo>
                  <a:pt x="899" y="281"/>
                </a:lnTo>
                <a:lnTo>
                  <a:pt x="923" y="292"/>
                </a:lnTo>
                <a:lnTo>
                  <a:pt x="923" y="377"/>
                </a:lnTo>
                <a:lnTo>
                  <a:pt x="936" y="380"/>
                </a:lnTo>
                <a:lnTo>
                  <a:pt x="949" y="392"/>
                </a:lnTo>
                <a:lnTo>
                  <a:pt x="963" y="377"/>
                </a:lnTo>
                <a:lnTo>
                  <a:pt x="1030" y="396"/>
                </a:lnTo>
                <a:lnTo>
                  <a:pt x="1083" y="404"/>
                </a:lnTo>
                <a:lnTo>
                  <a:pt x="1097" y="390"/>
                </a:lnTo>
                <a:lnTo>
                  <a:pt x="1153" y="399"/>
                </a:lnTo>
                <a:lnTo>
                  <a:pt x="1187" y="409"/>
                </a:lnTo>
                <a:lnTo>
                  <a:pt x="1236" y="427"/>
                </a:lnTo>
                <a:lnTo>
                  <a:pt x="1283" y="447"/>
                </a:lnTo>
                <a:lnTo>
                  <a:pt x="1364" y="455"/>
                </a:lnTo>
                <a:lnTo>
                  <a:pt x="6429" y="449"/>
                </a:lnTo>
                <a:lnTo>
                  <a:pt x="6436" y="604"/>
                </a:lnTo>
                <a:lnTo>
                  <a:pt x="0" y="607"/>
                </a:lnTo>
                <a:lnTo>
                  <a:pt x="4" y="392"/>
                </a:lnTo>
              </a:path>
            </a:pathLst>
          </a:custGeom>
          <a:solidFill>
            <a:srgbClr val="777777"/>
          </a:solidFill>
          <a:ln w="19050" cap="flat" cmpd="sng">
            <a:solidFill>
              <a:srgbClr val="777777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26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275" y="6564313"/>
            <a:ext cx="587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BD67FA5-40C8-4151-8713-2753AEC32A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78" r:id="rId1"/>
    <p:sldLayoutId id="2147495879" r:id="rId2"/>
    <p:sldLayoutId id="2147495880" r:id="rId3"/>
    <p:sldLayoutId id="2147495881" r:id="rId4"/>
    <p:sldLayoutId id="2147495882" r:id="rId5"/>
    <p:sldLayoutId id="2147495883" r:id="rId6"/>
    <p:sldLayoutId id="2147495884" r:id="rId7"/>
    <p:sldLayoutId id="2147495885" r:id="rId8"/>
    <p:sldLayoutId id="2147495886" r:id="rId9"/>
    <p:sldLayoutId id="2147495887" r:id="rId10"/>
    <p:sldLayoutId id="2147495888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00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900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900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30C62FB-1D12-456D-84CF-ED89536845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89" r:id="rId1"/>
    <p:sldLayoutId id="2147495829" r:id="rId2"/>
    <p:sldLayoutId id="2147495830" r:id="rId3"/>
    <p:sldLayoutId id="2147495831" r:id="rId4"/>
    <p:sldLayoutId id="2147495832" r:id="rId5"/>
    <p:sldLayoutId id="2147495833" r:id="rId6"/>
    <p:sldLayoutId id="2147495834" r:id="rId7"/>
    <p:sldLayoutId id="2147495835" r:id="rId8"/>
    <p:sldLayoutId id="2147495836" r:id="rId9"/>
    <p:sldLayoutId id="2147495837" r:id="rId10"/>
    <p:sldLayoutId id="2147495838" r:id="rId11"/>
    <p:sldLayoutId id="2147495839" r:id="rId12"/>
  </p:sldLayoutIdLst>
  <p:transition>
    <p:circl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00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900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900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AB21BA9-D39E-480E-970F-D3C1E49A70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90" r:id="rId1"/>
    <p:sldLayoutId id="2147495840" r:id="rId2"/>
    <p:sldLayoutId id="2147495841" r:id="rId3"/>
    <p:sldLayoutId id="2147495842" r:id="rId4"/>
    <p:sldLayoutId id="2147495843" r:id="rId5"/>
    <p:sldLayoutId id="2147495844" r:id="rId6"/>
    <p:sldLayoutId id="2147495845" r:id="rId7"/>
    <p:sldLayoutId id="2147495846" r:id="rId8"/>
    <p:sldLayoutId id="2147495847" r:id="rId9"/>
    <p:sldLayoutId id="2147495848" r:id="rId10"/>
    <p:sldLayoutId id="2147495849" r:id="rId11"/>
    <p:sldLayoutId id="2147495850" r:id="rId12"/>
  </p:sldLayoutIdLst>
  <p:transition>
    <p:circl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лаг Пермской области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4913"/>
            <a:ext cx="21637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3059113"/>
          </a:xfrm>
          <a:prstGeom prst="rect">
            <a:avLst/>
          </a:prstGeom>
          <a:gradFill rotWithShape="0">
            <a:gsLst>
              <a:gs pos="0">
                <a:srgbClr val="6BA6E7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71913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61975" y="193675"/>
            <a:ext cx="8243888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2475" y="1077913"/>
            <a:ext cx="79756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-6350" y="5816600"/>
            <a:ext cx="9150350" cy="1057275"/>
          </a:xfrm>
          <a:custGeom>
            <a:avLst/>
            <a:gdLst>
              <a:gd name="T0" fmla="*/ 0 w 6436"/>
              <a:gd name="T1" fmla="*/ 2147483647 h 607"/>
              <a:gd name="T2" fmla="*/ 2147483647 w 6436"/>
              <a:gd name="T3" fmla="*/ 2147483647 h 607"/>
              <a:gd name="T4" fmla="*/ 2147483647 w 6436"/>
              <a:gd name="T5" fmla="*/ 2147483647 h 607"/>
              <a:gd name="T6" fmla="*/ 2147483647 w 6436"/>
              <a:gd name="T7" fmla="*/ 2147483647 h 607"/>
              <a:gd name="T8" fmla="*/ 2147483647 w 6436"/>
              <a:gd name="T9" fmla="*/ 2147483647 h 607"/>
              <a:gd name="T10" fmla="*/ 2147483647 w 6436"/>
              <a:gd name="T11" fmla="*/ 2147483647 h 607"/>
              <a:gd name="T12" fmla="*/ 2147483647 w 6436"/>
              <a:gd name="T13" fmla="*/ 2147483647 h 607"/>
              <a:gd name="T14" fmla="*/ 2147483647 w 6436"/>
              <a:gd name="T15" fmla="*/ 2147483647 h 607"/>
              <a:gd name="T16" fmla="*/ 2147483647 w 6436"/>
              <a:gd name="T17" fmla="*/ 2147483647 h 607"/>
              <a:gd name="T18" fmla="*/ 2147483647 w 6436"/>
              <a:gd name="T19" fmla="*/ 2147483647 h 607"/>
              <a:gd name="T20" fmla="*/ 2147483647 w 6436"/>
              <a:gd name="T21" fmla="*/ 2147483647 h 607"/>
              <a:gd name="T22" fmla="*/ 2147483647 w 6436"/>
              <a:gd name="T23" fmla="*/ 2147483647 h 607"/>
              <a:gd name="T24" fmla="*/ 2147483647 w 6436"/>
              <a:gd name="T25" fmla="*/ 2147483647 h 607"/>
              <a:gd name="T26" fmla="*/ 2147483647 w 6436"/>
              <a:gd name="T27" fmla="*/ 2147483647 h 607"/>
              <a:gd name="T28" fmla="*/ 2147483647 w 6436"/>
              <a:gd name="T29" fmla="*/ 2147483647 h 607"/>
              <a:gd name="T30" fmla="*/ 2147483647 w 6436"/>
              <a:gd name="T31" fmla="*/ 2147483647 h 607"/>
              <a:gd name="T32" fmla="*/ 2147483647 w 6436"/>
              <a:gd name="T33" fmla="*/ 2147483647 h 607"/>
              <a:gd name="T34" fmla="*/ 2147483647 w 6436"/>
              <a:gd name="T35" fmla="*/ 2147483647 h 607"/>
              <a:gd name="T36" fmla="*/ 2147483647 w 6436"/>
              <a:gd name="T37" fmla="*/ 2147483647 h 607"/>
              <a:gd name="T38" fmla="*/ 2147483647 w 6436"/>
              <a:gd name="T39" fmla="*/ 2147483647 h 607"/>
              <a:gd name="T40" fmla="*/ 2147483647 w 6436"/>
              <a:gd name="T41" fmla="*/ 2147483647 h 607"/>
              <a:gd name="T42" fmla="*/ 2147483647 w 6436"/>
              <a:gd name="T43" fmla="*/ 2147483647 h 607"/>
              <a:gd name="T44" fmla="*/ 2147483647 w 6436"/>
              <a:gd name="T45" fmla="*/ 2147483647 h 607"/>
              <a:gd name="T46" fmla="*/ 2147483647 w 6436"/>
              <a:gd name="T47" fmla="*/ 2147483647 h 607"/>
              <a:gd name="T48" fmla="*/ 2147483647 w 6436"/>
              <a:gd name="T49" fmla="*/ 2147483647 h 607"/>
              <a:gd name="T50" fmla="*/ 2147483647 w 6436"/>
              <a:gd name="T51" fmla="*/ 2147483647 h 607"/>
              <a:gd name="T52" fmla="*/ 2147483647 w 6436"/>
              <a:gd name="T53" fmla="*/ 2147483647 h 607"/>
              <a:gd name="T54" fmla="*/ 2147483647 w 6436"/>
              <a:gd name="T55" fmla="*/ 2147483647 h 607"/>
              <a:gd name="T56" fmla="*/ 2147483647 w 6436"/>
              <a:gd name="T57" fmla="*/ 2147483647 h 607"/>
              <a:gd name="T58" fmla="*/ 2147483647 w 6436"/>
              <a:gd name="T59" fmla="*/ 2147483647 h 607"/>
              <a:gd name="T60" fmla="*/ 2147483647 w 6436"/>
              <a:gd name="T61" fmla="*/ 2147483647 h 607"/>
              <a:gd name="T62" fmla="*/ 2147483647 w 6436"/>
              <a:gd name="T63" fmla="*/ 2147483647 h 607"/>
              <a:gd name="T64" fmla="*/ 2147483647 w 6436"/>
              <a:gd name="T65" fmla="*/ 2147483647 h 607"/>
              <a:gd name="T66" fmla="*/ 2147483647 w 6436"/>
              <a:gd name="T67" fmla="*/ 2147483647 h 607"/>
              <a:gd name="T68" fmla="*/ 2147483647 w 6436"/>
              <a:gd name="T69" fmla="*/ 2147483647 h 607"/>
              <a:gd name="T70" fmla="*/ 2147483647 w 6436"/>
              <a:gd name="T71" fmla="*/ 2147483647 h 607"/>
              <a:gd name="T72" fmla="*/ 2147483647 w 6436"/>
              <a:gd name="T73" fmla="*/ 2147483647 h 607"/>
              <a:gd name="T74" fmla="*/ 2147483647 w 6436"/>
              <a:gd name="T75" fmla="*/ 0 h 607"/>
              <a:gd name="T76" fmla="*/ 2147483647 w 6436"/>
              <a:gd name="T77" fmla="*/ 2147483647 h 607"/>
              <a:gd name="T78" fmla="*/ 2147483647 w 6436"/>
              <a:gd name="T79" fmla="*/ 2147483647 h 607"/>
              <a:gd name="T80" fmla="*/ 2147483647 w 6436"/>
              <a:gd name="T81" fmla="*/ 2147483647 h 607"/>
              <a:gd name="T82" fmla="*/ 2147483647 w 6436"/>
              <a:gd name="T83" fmla="*/ 2147483647 h 607"/>
              <a:gd name="T84" fmla="*/ 2147483647 w 6436"/>
              <a:gd name="T85" fmla="*/ 2147483647 h 607"/>
              <a:gd name="T86" fmla="*/ 2147483647 w 6436"/>
              <a:gd name="T87" fmla="*/ 2147483647 h 607"/>
              <a:gd name="T88" fmla="*/ 2147483647 w 6436"/>
              <a:gd name="T89" fmla="*/ 2147483647 h 607"/>
              <a:gd name="T90" fmla="*/ 2147483647 w 6436"/>
              <a:gd name="T91" fmla="*/ 2147483647 h 607"/>
              <a:gd name="T92" fmla="*/ 2147483647 w 6436"/>
              <a:gd name="T93" fmla="*/ 2147483647 h 607"/>
              <a:gd name="T94" fmla="*/ 2147483647 w 6436"/>
              <a:gd name="T95" fmla="*/ 2147483647 h 607"/>
              <a:gd name="T96" fmla="*/ 2147483647 w 6436"/>
              <a:gd name="T97" fmla="*/ 2147483647 h 607"/>
              <a:gd name="T98" fmla="*/ 2147483647 w 6436"/>
              <a:gd name="T99" fmla="*/ 2147483647 h 607"/>
              <a:gd name="T100" fmla="*/ 2147483647 w 6436"/>
              <a:gd name="T101" fmla="*/ 2147483647 h 607"/>
              <a:gd name="T102" fmla="*/ 2147483647 w 6436"/>
              <a:gd name="T103" fmla="*/ 2147483647 h 607"/>
              <a:gd name="T104" fmla="*/ 2147483647 w 6436"/>
              <a:gd name="T105" fmla="*/ 2147483647 h 607"/>
              <a:gd name="T106" fmla="*/ 2147483647 w 6436"/>
              <a:gd name="T107" fmla="*/ 2147483647 h 607"/>
              <a:gd name="T108" fmla="*/ 2147483647 w 6436"/>
              <a:gd name="T109" fmla="*/ 2147483647 h 607"/>
              <a:gd name="T110" fmla="*/ 2147483647 w 6436"/>
              <a:gd name="T111" fmla="*/ 2147483647 h 607"/>
              <a:gd name="T112" fmla="*/ 2147483647 w 6436"/>
              <a:gd name="T113" fmla="*/ 2147483647 h 607"/>
              <a:gd name="T114" fmla="*/ 2147483647 w 6436"/>
              <a:gd name="T115" fmla="*/ 2147483647 h 607"/>
              <a:gd name="T116" fmla="*/ 2147483647 w 6436"/>
              <a:gd name="T117" fmla="*/ 2147483647 h 607"/>
              <a:gd name="T118" fmla="*/ 2147483647 w 6436"/>
              <a:gd name="T119" fmla="*/ 2147483647 h 607"/>
              <a:gd name="T120" fmla="*/ 2147483647 w 6436"/>
              <a:gd name="T121" fmla="*/ 2147483647 h 607"/>
              <a:gd name="T122" fmla="*/ 0 w 6436"/>
              <a:gd name="T123" fmla="*/ 2147483647 h 607"/>
              <a:gd name="T124" fmla="*/ 2147483647 w 6436"/>
              <a:gd name="T125" fmla="*/ 2147483647 h 6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436" h="607">
                <a:moveTo>
                  <a:pt x="0" y="390"/>
                </a:moveTo>
                <a:lnTo>
                  <a:pt x="58" y="387"/>
                </a:lnTo>
                <a:lnTo>
                  <a:pt x="87" y="376"/>
                </a:lnTo>
                <a:lnTo>
                  <a:pt x="120" y="380"/>
                </a:lnTo>
                <a:lnTo>
                  <a:pt x="157" y="362"/>
                </a:lnTo>
                <a:lnTo>
                  <a:pt x="162" y="380"/>
                </a:lnTo>
                <a:lnTo>
                  <a:pt x="176" y="392"/>
                </a:lnTo>
                <a:lnTo>
                  <a:pt x="208" y="380"/>
                </a:lnTo>
                <a:lnTo>
                  <a:pt x="237" y="385"/>
                </a:lnTo>
                <a:lnTo>
                  <a:pt x="251" y="379"/>
                </a:lnTo>
                <a:lnTo>
                  <a:pt x="271" y="385"/>
                </a:lnTo>
                <a:lnTo>
                  <a:pt x="294" y="392"/>
                </a:lnTo>
                <a:lnTo>
                  <a:pt x="348" y="392"/>
                </a:lnTo>
                <a:lnTo>
                  <a:pt x="404" y="392"/>
                </a:lnTo>
                <a:lnTo>
                  <a:pt x="402" y="379"/>
                </a:lnTo>
                <a:lnTo>
                  <a:pt x="389" y="365"/>
                </a:lnTo>
                <a:lnTo>
                  <a:pt x="443" y="338"/>
                </a:lnTo>
                <a:lnTo>
                  <a:pt x="515" y="322"/>
                </a:lnTo>
                <a:lnTo>
                  <a:pt x="520" y="283"/>
                </a:lnTo>
                <a:lnTo>
                  <a:pt x="528" y="323"/>
                </a:lnTo>
                <a:lnTo>
                  <a:pt x="594" y="340"/>
                </a:lnTo>
                <a:lnTo>
                  <a:pt x="643" y="369"/>
                </a:lnTo>
                <a:lnTo>
                  <a:pt x="628" y="379"/>
                </a:lnTo>
                <a:lnTo>
                  <a:pt x="628" y="392"/>
                </a:lnTo>
                <a:lnTo>
                  <a:pt x="677" y="383"/>
                </a:lnTo>
                <a:lnTo>
                  <a:pt x="692" y="392"/>
                </a:lnTo>
                <a:lnTo>
                  <a:pt x="725" y="384"/>
                </a:lnTo>
                <a:lnTo>
                  <a:pt x="729" y="377"/>
                </a:lnTo>
                <a:lnTo>
                  <a:pt x="729" y="292"/>
                </a:lnTo>
                <a:lnTo>
                  <a:pt x="758" y="281"/>
                </a:lnTo>
                <a:lnTo>
                  <a:pt x="758" y="207"/>
                </a:lnTo>
                <a:lnTo>
                  <a:pt x="739" y="183"/>
                </a:lnTo>
                <a:lnTo>
                  <a:pt x="757" y="174"/>
                </a:lnTo>
                <a:lnTo>
                  <a:pt x="771" y="156"/>
                </a:lnTo>
                <a:lnTo>
                  <a:pt x="795" y="143"/>
                </a:lnTo>
                <a:lnTo>
                  <a:pt x="796" y="108"/>
                </a:lnTo>
                <a:lnTo>
                  <a:pt x="823" y="97"/>
                </a:lnTo>
                <a:lnTo>
                  <a:pt x="829" y="0"/>
                </a:lnTo>
                <a:lnTo>
                  <a:pt x="836" y="97"/>
                </a:lnTo>
                <a:lnTo>
                  <a:pt x="864" y="108"/>
                </a:lnTo>
                <a:lnTo>
                  <a:pt x="866" y="140"/>
                </a:lnTo>
                <a:lnTo>
                  <a:pt x="890" y="150"/>
                </a:lnTo>
                <a:lnTo>
                  <a:pt x="905" y="173"/>
                </a:lnTo>
                <a:lnTo>
                  <a:pt x="923" y="187"/>
                </a:lnTo>
                <a:lnTo>
                  <a:pt x="899" y="204"/>
                </a:lnTo>
                <a:lnTo>
                  <a:pt x="899" y="281"/>
                </a:lnTo>
                <a:lnTo>
                  <a:pt x="923" y="292"/>
                </a:lnTo>
                <a:lnTo>
                  <a:pt x="923" y="377"/>
                </a:lnTo>
                <a:lnTo>
                  <a:pt x="936" y="380"/>
                </a:lnTo>
                <a:lnTo>
                  <a:pt x="949" y="392"/>
                </a:lnTo>
                <a:lnTo>
                  <a:pt x="963" y="377"/>
                </a:lnTo>
                <a:lnTo>
                  <a:pt x="1030" y="396"/>
                </a:lnTo>
                <a:lnTo>
                  <a:pt x="1083" y="404"/>
                </a:lnTo>
                <a:lnTo>
                  <a:pt x="1097" y="390"/>
                </a:lnTo>
                <a:lnTo>
                  <a:pt x="1153" y="399"/>
                </a:lnTo>
                <a:lnTo>
                  <a:pt x="1187" y="409"/>
                </a:lnTo>
                <a:lnTo>
                  <a:pt x="1236" y="427"/>
                </a:lnTo>
                <a:lnTo>
                  <a:pt x="1283" y="447"/>
                </a:lnTo>
                <a:lnTo>
                  <a:pt x="1364" y="455"/>
                </a:lnTo>
                <a:lnTo>
                  <a:pt x="6429" y="449"/>
                </a:lnTo>
                <a:lnTo>
                  <a:pt x="6436" y="604"/>
                </a:lnTo>
                <a:lnTo>
                  <a:pt x="0" y="607"/>
                </a:lnTo>
                <a:lnTo>
                  <a:pt x="4" y="392"/>
                </a:lnTo>
              </a:path>
            </a:pathLst>
          </a:custGeom>
          <a:solidFill>
            <a:srgbClr val="777777"/>
          </a:solidFill>
          <a:ln w="19050" cap="flat" cmpd="sng">
            <a:solidFill>
              <a:srgbClr val="777777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26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3275" y="6564313"/>
            <a:ext cx="5873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6B7B1AE-953F-41F3-9B55-BF8BFB945A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91" r:id="rId1"/>
    <p:sldLayoutId id="2147495892" r:id="rId2"/>
    <p:sldLayoutId id="2147495893" r:id="rId3"/>
    <p:sldLayoutId id="2147495894" r:id="rId4"/>
    <p:sldLayoutId id="2147495895" r:id="rId5"/>
    <p:sldLayoutId id="2147495896" r:id="rId6"/>
    <p:sldLayoutId id="2147495897" r:id="rId7"/>
    <p:sldLayoutId id="2147495898" r:id="rId8"/>
    <p:sldLayoutId id="2147495899" r:id="rId9"/>
    <p:sldLayoutId id="2147495900" r:id="rId10"/>
    <p:sldLayoutId id="2147495901" r:id="rId11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n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4413" y="533400"/>
            <a:ext cx="63992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4413" y="1905000"/>
            <a:ext cx="6399212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00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Октябрь 2003 г.</a:t>
            </a:r>
          </a:p>
        </p:txBody>
      </p:sp>
      <p:sp>
        <p:nvSpPr>
          <p:cNvPr id="900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Для внутреннего пользования</a:t>
            </a:r>
          </a:p>
        </p:txBody>
      </p:sp>
      <p:sp>
        <p:nvSpPr>
          <p:cNvPr id="900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84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9669364-4288-4365-A7CA-C2ACA05873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51" r:id="rId1"/>
    <p:sldLayoutId id="2147495852" r:id="rId2"/>
    <p:sldLayoutId id="2147495853" r:id="rId3"/>
    <p:sldLayoutId id="2147495854" r:id="rId4"/>
    <p:sldLayoutId id="2147495855" r:id="rId5"/>
    <p:sldLayoutId id="2147495856" r:id="rId6"/>
    <p:sldLayoutId id="2147495857" r:id="rId7"/>
    <p:sldLayoutId id="2147495858" r:id="rId8"/>
    <p:sldLayoutId id="2147495859" r:id="rId9"/>
    <p:sldLayoutId id="2147495860" r:id="rId10"/>
    <p:sldLayoutId id="2147495861" r:id="rId11"/>
    <p:sldLayoutId id="2147495862" r:id="rId12"/>
  </p:sldLayoutIdLst>
  <p:transition spd="med">
    <p:wedge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Объект 6" descr="http://chaikovskiyregion.ru.opt-images.1c-bitrix-cdn.ru/upload/medialibrary/df7/df7d461186504fc11b1e02b687df9ac6.png?1432285480706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04938"/>
            <a:ext cx="8763000" cy="4953000"/>
          </a:xfrm>
        </p:spPr>
      </p:pic>
      <p:pic>
        <p:nvPicPr>
          <p:cNvPr id="50179" name="Рисунок 7" descr="https://upload.wikimedia.org/wikipedia/commons/6/6b/Coat_of_Arms_of_Chaykovsky_%282000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28575"/>
            <a:ext cx="12874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14" descr="perm-fla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775"/>
            <a:ext cx="11747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71600" y="1600200"/>
            <a:ext cx="7110413" cy="2862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Опыт реализации Федерального проекта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«</a:t>
            </a:r>
            <a:r>
              <a:rPr lang="ru-RU" sz="4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Территория заботы</a:t>
            </a: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» 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 организации гериатрической помощи в Чайковском муниципальном районе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38600" y="4724400"/>
            <a:ext cx="48768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Заместитель начальника ТУ МСР ПК по Чайковскому муниципальному району </a:t>
            </a:r>
            <a:r>
              <a:rPr lang="ru-RU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И.А.Макурова</a:t>
            </a:r>
            <a:endParaRPr lang="ru-RU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/>
          </p:nvPr>
        </p:nvSpPr>
        <p:spPr>
          <a:xfrm flipV="1">
            <a:off x="1435100" y="-1250950"/>
            <a:ext cx="7499350" cy="287337"/>
          </a:xfrm>
        </p:spPr>
        <p:txBody>
          <a:bodyPr/>
          <a:lstStyle/>
          <a:p>
            <a:endParaRPr lang="ru-RU" sz="32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588" y="334963"/>
            <a:ext cx="3470275" cy="6137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333375"/>
            <a:ext cx="4267200" cy="6372225"/>
          </a:xfrm>
        </p:spPr>
        <p:txBody>
          <a:bodyPr>
            <a:normAutofit fontScale="85000" lnSpcReduction="20000"/>
          </a:bodyPr>
          <a:lstStyle/>
          <a:p>
            <a:pPr marL="82296" indent="0">
              <a:buFontTx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Алгоритму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</a:p>
          <a:p>
            <a:pPr marL="82296" indent="0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оказании </a:t>
            </a:r>
          </a:p>
          <a:p>
            <a:pPr marL="82296" indent="0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гериатрической помощи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организован обмен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информацией врача-гериатра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ТУ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МСР ПК: </a:t>
            </a:r>
          </a:p>
          <a:p>
            <a:pPr marL="82296" indent="0">
              <a:buFontTx/>
              <a:buNone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гериатр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направил информацию 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клиенту, нуждающемуся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предоставлении социального обслуживания, направляя в ТУ сигнальные карточки;  ТУ направило информацию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гражданах,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признанных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нуждающимися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СО, в том числе по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ветеранам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организации медицинского патронажа.</a:t>
            </a:r>
          </a:p>
          <a:p>
            <a:pPr marL="82296" indent="0">
              <a:buFontTx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7" name="Picture 14" descr="perm-fla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775"/>
            <a:ext cx="11747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Рисунок 7" descr="https://upload.wikimedia.org/wikipedia/commons/6/6b/Coat_of_Arms_of_Chaykovsky_%282000%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60338"/>
            <a:ext cx="10461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9167812" cy="648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14" descr="perm-fla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0350"/>
            <a:ext cx="838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Рисунок 7" descr="https://upload.wikimedia.org/wikipedia/commons/6/6b/Coat_of_Arms_of_Chaykovsky_%282000%2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60350"/>
            <a:ext cx="7747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394700" cy="633412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Первые результаты работы в проекте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981075"/>
            <a:ext cx="8394700" cy="5543550"/>
          </a:xfrm>
        </p:spPr>
        <p:txBody>
          <a:bodyPr>
            <a:normAutofit fontScale="62500" lnSpcReduction="20000"/>
          </a:bodyPr>
          <a:lstStyle/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 Чайковскую ЦГБ переданы списки граждан старше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65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лет, количество «найденных» пациентов превысило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2 тыс.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человек;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Заведующими поликлиниками , ФАПами, Фокинской участковой больницей переданы в ТУ МСР списки «узников квартир», проведена сверка списков по 1147 адресам. 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Проведено обследование условий жизнедеятельности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552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граждан, не выходящих за пределы собственного дома,  из них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92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чел. находились на социальном обслуживании,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узников квартир»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признаны нуждающимися в социальном обслуживании; 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Информация о проекте размещена на официальном сайте  ТУ МСР, вопрос вынесен на заседание Общественного совета при ТУ МСР, на президиум Совета ветеранов; </a:t>
            </a:r>
          </a:p>
          <a:p>
            <a:pPr algn="just">
              <a:defRPr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практическую деятельность ТУ МСР и Чайковской ЦГБ вошло взаимное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информирование о нуждаемости граждан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старше 65 лет 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социальном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обслуживании, с одной стороны, и , с другой стороны, - информирование о потребности в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оказании гериатрической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помощи гражданину, выявленному в ходе социального сопровождения в ТУ МСР;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Врач-гериатр введен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состав комиссии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ТУ МСР по признанию граждан нуждающимися в социальном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обслуживании, выбор формы социального обслуживания, планирование мероприятий по социальному сопровождению проводится с учетом компетентного мнения специалиста;</a:t>
            </a:r>
          </a:p>
          <a:p>
            <a:pPr algn="just"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надомное обслуживание зачислено –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чел., направление на стационарное социальное обслуживание получили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чел., в технологию «Семья для пожилого» помещены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чел., получили срочные социальные услуги –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чел., патронаж социального участкового осуществлялся в отношении –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16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чел., консультацию по приспособлению  жилого помещения к собственным нуждам получил 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чел.</a:t>
            </a:r>
          </a:p>
          <a:p>
            <a:pPr algn="just">
              <a:defRPr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4" name="Рисунок 7" descr="https://upload.wikimedia.org/wikipedia/commons/6/6b/Coat_of_Arms_of_Chaykovsky_%282000%2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60338"/>
            <a:ext cx="7747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14" descr="perm-fla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0350"/>
            <a:ext cx="838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24685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Навигатор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предоставления социальных услуг 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гражданам старшего возраста в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Чайковском муниципальном районе. </a:t>
            </a:r>
          </a:p>
        </p:txBody>
      </p:sp>
      <p:sp>
        <p:nvSpPr>
          <p:cNvPr id="62467" name="Объект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867150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свод информации обо всех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услугах,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которые могут быть предоставлены пожилым людям государственными, региональными, муниципальными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структурами, общественными объединениями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, представителями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бизнеса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территории Чайковского МР.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Доведение информации до потребителей услуг.</a:t>
            </a:r>
          </a:p>
          <a:p>
            <a:pPr marL="0" indent="0" algn="just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составления Навигатора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на вопрос «Куда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зачем нужно обращаться в сложившихся жизненных ситуациях пожилому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человеку?».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8" name="Рисунок 7" descr="https://upload.wikimedia.org/wikipedia/commons/6/6b/Coat_of_Arms_of_Chaykovsky_%282000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31750"/>
            <a:ext cx="852487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14" descr="perm-fla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0350"/>
            <a:ext cx="838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7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720725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Навигатор  предоставления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социальных услуг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гражданам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старшего возраста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в Чайковском муниципальном районе</a:t>
            </a:r>
            <a:endParaRPr lang="ru-RU" sz="2000" b="1" dirty="0" smtClean="0">
              <a:solidFill>
                <a:schemeClr val="tx1"/>
              </a:solidFill>
            </a:endParaRPr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8577263" cy="548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7"/>
          <p:cNvSpPr>
            <a:spLocks noGrp="1"/>
          </p:cNvSpPr>
          <p:nvPr>
            <p:ph type="title"/>
          </p:nvPr>
        </p:nvSpPr>
        <p:spPr>
          <a:xfrm>
            <a:off x="323850" y="115888"/>
            <a:ext cx="8640763" cy="720725"/>
          </a:xfrm>
        </p:spPr>
        <p:txBody>
          <a:bodyPr/>
          <a:lstStyle/>
          <a:p>
            <a:pPr algn="ctr">
              <a:lnSpc>
                <a:spcPct val="115000"/>
              </a:lnSpc>
            </a:pPr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  <a:cs typeface="Calibri" pitchFamily="34" charset="0"/>
              </a:rPr>
              <a:t>Навигатор  предоставления государственных и муниципальных услуг гражданам пожилого возраста в Чайковском муниципальном районе</a:t>
            </a:r>
            <a:endParaRPr lang="ru-RU" sz="2000" b="1" smtClean="0">
              <a:solidFill>
                <a:schemeClr val="tx1"/>
              </a:solidFill>
            </a:endParaRPr>
          </a:p>
        </p:txBody>
      </p:sp>
      <p:pic>
        <p:nvPicPr>
          <p:cNvPr id="6451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052513"/>
            <a:ext cx="8577263" cy="5483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Составители Навигатора:</a:t>
            </a:r>
          </a:p>
        </p:txBody>
      </p:sp>
      <p:sp>
        <p:nvSpPr>
          <p:cNvPr id="65539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43550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 МСР ПК по ЧМР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Администрация ЧМР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Администрация ЧГП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Отделение ПФР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Центральная городская больница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Врач – гериатр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медицинской профилактики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Управление культуры Администрации ЧМР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Фонд социального страхования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Центр занятости населения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Бюро медико-социальной экспертизы (БМСЭ)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Отдел по вопросам миграции ОМВД ПО ЧМР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Общественные организации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Центр развития культуры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МКУ «Чайковский городской совет микрорайонов»….</a:t>
            </a:r>
          </a:p>
          <a:p>
            <a:endParaRPr lang="ru-RU" sz="2000" dirty="0" smtClean="0"/>
          </a:p>
        </p:txBody>
      </p:sp>
      <p:pic>
        <p:nvPicPr>
          <p:cNvPr id="65540" name="Рисунок 7" descr="https://upload.wikimedia.org/wikipedia/commons/6/6b/Coat_of_Arms_of_Chaykovsky_%282000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60338"/>
            <a:ext cx="10461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4" descr="perm-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0350"/>
            <a:ext cx="838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1219200" y="115888"/>
            <a:ext cx="7467600" cy="792162"/>
          </a:xfrm>
        </p:spPr>
        <p:txBody>
          <a:bodyPr/>
          <a:lstStyle/>
          <a:p>
            <a:r>
              <a:rPr lang="ru-RU" sz="2400" b="1" smtClean="0">
                <a:solidFill>
                  <a:schemeClr val="tx1"/>
                </a:solidFill>
              </a:rPr>
              <a:t>Возможные жизненные ситуации:</a:t>
            </a:r>
          </a:p>
        </p:txBody>
      </p:sp>
      <p:sp>
        <p:nvSpPr>
          <p:cNvPr id="66563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834063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Продление активного долголетия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Получение иной профессии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Продление общественной активности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Утрата способности к самообслуживанию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Получение инвалидности 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Малоимущность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Необходимость высокотехнологической медицинской помощи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Доход семьи не выше полуторной величины прожиточного минимума, установленного в Пермском крае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Одиночество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Угроза жизни и здоровью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Конфликты в семье, трудная жизненная ситуация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Факты жестокого обращения, насилие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Чрезвычайная ситуация (пожар, стихийное бедствие)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Выход на пенсию</a:t>
            </a: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Желание подработать…</a:t>
            </a:r>
          </a:p>
          <a:p>
            <a:endParaRPr lang="ru-RU" sz="2000" smtClean="0"/>
          </a:p>
        </p:txBody>
      </p:sp>
      <p:pic>
        <p:nvPicPr>
          <p:cNvPr id="66564" name="Рисунок 7" descr="https://upload.wikimedia.org/wikipedia/commons/6/6b/Coat_of_Arms_of_Chaykovsky_%282000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60338"/>
            <a:ext cx="1046162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5" name="Picture 14" descr="perm-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82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C:\Users\User\Desktop\IMG_98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24950" cy="668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516438"/>
            <a:ext cx="346868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708688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Объект 6" descr="http://chaikovskiyregion.ru.opt-images.1c-bitrix-cdn.ru/upload/medialibrary/df7/df7d461186504fc11b1e02b687df9ac6.png?1432285480706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1452563"/>
            <a:ext cx="8809038" cy="4953000"/>
          </a:xfrm>
        </p:spPr>
      </p:pic>
      <p:pic>
        <p:nvPicPr>
          <p:cNvPr id="52227" name="Рисунок 7" descr="https://upload.wikimedia.org/wikipedia/commons/6/6b/Coat_of_Arms_of_Chaykovsky_%282000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28575"/>
            <a:ext cx="12874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4" descr="perm-fla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775"/>
            <a:ext cx="11747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Заголовок 3"/>
          <p:cNvSpPr>
            <a:spLocks noGrp="1"/>
          </p:cNvSpPr>
          <p:nvPr>
            <p:ph type="title"/>
          </p:nvPr>
        </p:nvSpPr>
        <p:spPr>
          <a:xfrm>
            <a:off x="1708150" y="368300"/>
            <a:ext cx="6129338" cy="1308100"/>
          </a:xfrm>
        </p:spPr>
        <p:txBody>
          <a:bodyPr/>
          <a:lstStyle/>
          <a:p>
            <a:pPr algn="ctr"/>
            <a:r>
              <a:rPr lang="ru-RU" altLang="ru-RU" sz="2800" i="1" u="sng" smtClean="0"/>
              <a:t>Нормативно – правовая база для создания гериатрической помощи</a:t>
            </a:r>
          </a:p>
        </p:txBody>
      </p:sp>
      <p:sp>
        <p:nvSpPr>
          <p:cNvPr id="52230" name="Прямоугольник 1"/>
          <p:cNvSpPr>
            <a:spLocks noChangeArrowheads="1"/>
          </p:cNvSpPr>
          <p:nvPr/>
        </p:nvSpPr>
        <p:spPr bwMode="auto">
          <a:xfrm>
            <a:off x="379413" y="1603375"/>
            <a:ext cx="8610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2200">
                <a:solidFill>
                  <a:srgbClr val="000000"/>
                </a:solidFill>
              </a:rPr>
              <a:t>Конституция Российской Федерации; </a:t>
            </a:r>
          </a:p>
          <a:p>
            <a:pPr marL="285750" indent="-285750" algn="just">
              <a:buFontTx/>
              <a:buChar char="-"/>
            </a:pPr>
            <a:r>
              <a:rPr lang="ru-RU" sz="2200">
                <a:solidFill>
                  <a:srgbClr val="000000"/>
                </a:solidFill>
              </a:rPr>
              <a:t>ФЗ-323 «Об основах охраны здоровья граждан в Российской Федерации»;</a:t>
            </a:r>
          </a:p>
          <a:p>
            <a:pPr marL="285750" indent="-285750" algn="just">
              <a:buFontTx/>
              <a:buChar char="-"/>
            </a:pPr>
            <a:r>
              <a:rPr lang="ru-RU" sz="2200">
                <a:solidFill>
                  <a:srgbClr val="000000"/>
                </a:solidFill>
              </a:rPr>
              <a:t> </a:t>
            </a:r>
            <a:r>
              <a:rPr lang="ru-RU" sz="2200" b="1">
                <a:solidFill>
                  <a:srgbClr val="000000"/>
                </a:solidFill>
              </a:rPr>
              <a:t>Распоряжение Правительства РФ от 05.02. 2016 №164-р «Стратегия действий в интересах граждан старшего поколения в Российской Федерации до 2025 г.»; </a:t>
            </a:r>
          </a:p>
          <a:p>
            <a:pPr marL="285750" indent="-285750" algn="just">
              <a:buFontTx/>
              <a:buChar char="-"/>
            </a:pPr>
            <a:r>
              <a:rPr lang="ru-RU" sz="2200">
                <a:solidFill>
                  <a:srgbClr val="000000"/>
                </a:solidFill>
              </a:rPr>
              <a:t>Приказ Министерства здравоохранения РФ от 29.01.2016г. №38н «Порядок оказания медицинской помощи по профилю «Гериатрия»; </a:t>
            </a:r>
          </a:p>
          <a:p>
            <a:pPr marL="285750" indent="-285750" algn="just">
              <a:buFontTx/>
              <a:buChar char="-"/>
            </a:pPr>
            <a:r>
              <a:rPr lang="ru-RU" sz="2200">
                <a:solidFill>
                  <a:srgbClr val="000000"/>
                </a:solidFill>
              </a:rPr>
              <a:t> Приказ Министерства здравоохранения РФ от 28.07.1999г. №297 «О совершенствовании организации медицинской помощи гражданам пожилого и старческого возрастов в Российской Федерации»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Объект 6" descr="http://chaikovskiyregion.ru.opt-images.1c-bitrix-cdn.ru/upload/medialibrary/df7/df7d461186504fc11b1e02b687df9ac6.png?1432285480706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88" y="1495425"/>
            <a:ext cx="8478837" cy="4133850"/>
          </a:xfrm>
        </p:spPr>
      </p:pic>
      <p:pic>
        <p:nvPicPr>
          <p:cNvPr id="51203" name="Рисунок 7" descr="https://upload.wikimedia.org/wikipedia/commons/6/6b/Coat_of_Arms_of_Chaykovsky_%282000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28575"/>
            <a:ext cx="12874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14" descr="perm-fla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775"/>
            <a:ext cx="11747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Заголовок 1"/>
          <p:cNvSpPr txBox="1">
            <a:spLocks/>
          </p:cNvSpPr>
          <p:nvPr/>
        </p:nvSpPr>
        <p:spPr bwMode="auto">
          <a:xfrm>
            <a:off x="228600" y="1495425"/>
            <a:ext cx="86868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60375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ru-RU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...Когда я думаю о старости, я вижу четыре причины, из-за которых мы по привычке считаем ее несчастным периодом нашей жизни: она отстраняет нас от активной жизни, ослабляет наши физические силы, лишает нас чувственных удовольствий и приближает смерть.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r"/>
            <a:r>
              <a:rPr lang="ru-RU" i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Цицерон</a:t>
            </a:r>
            <a:endParaRPr lang="ru-RU" sz="14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06" name="Picture 7" descr="C:\Users\User\Desktop\img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2438400"/>
            <a:ext cx="3625850" cy="3929063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Объект 6" descr="http://chaikovskiyregion.ru.opt-images.1c-bitrix-cdn.ru/upload/medialibrary/df7/df7d461186504fc11b1e02b687df9ac6.png?1432285480706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75" y="1452563"/>
            <a:ext cx="9105900" cy="4953000"/>
          </a:xfrm>
        </p:spPr>
      </p:pic>
      <p:pic>
        <p:nvPicPr>
          <p:cNvPr id="53251" name="Рисунок 7" descr="https://upload.wikimedia.org/wikipedia/commons/6/6b/Coat_of_Arms_of_Chaykovsky_%282000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28575"/>
            <a:ext cx="12874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14" descr="perm-fla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775"/>
            <a:ext cx="11747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Прямоугольник 1"/>
          <p:cNvSpPr>
            <a:spLocks noChangeArrowheads="1"/>
          </p:cNvSpPr>
          <p:nvPr/>
        </p:nvSpPr>
        <p:spPr bwMode="auto">
          <a:xfrm>
            <a:off x="1981200" y="442913"/>
            <a:ext cx="56388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i="1">
                <a:cs typeface="Times New Roman" pitchFamily="18" charset="0"/>
              </a:rPr>
              <a:t>Понятия </a:t>
            </a:r>
          </a:p>
          <a:p>
            <a:pPr algn="ctr">
              <a:lnSpc>
                <a:spcPct val="115000"/>
              </a:lnSpc>
            </a:pPr>
            <a:r>
              <a:rPr lang="ru-RU" sz="3200" b="1" i="1">
                <a:cs typeface="Times New Roman" pitchFamily="18" charset="0"/>
              </a:rPr>
              <a:t>«Геронтология и гериатрия».</a:t>
            </a:r>
            <a:endParaRPr lang="ru-RU" sz="3200" i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3254" name="Прямоугольник 2"/>
          <p:cNvSpPr>
            <a:spLocks noChangeArrowheads="1"/>
          </p:cNvSpPr>
          <p:nvPr/>
        </p:nvSpPr>
        <p:spPr bwMode="auto">
          <a:xfrm>
            <a:off x="685800" y="1600200"/>
            <a:ext cx="7924800" cy="424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Геронтология (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от греч. 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G</a:t>
            </a: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eron - старик и logos - учение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 —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это раздел биологии и медицины, изучающий закономерности старения живых организмов, в том числе человека. </a:t>
            </a:r>
          </a:p>
          <a:p>
            <a:pPr marL="342900" indent="-342900" algn="just">
              <a:lnSpc>
                <a:spcPct val="115000"/>
              </a:lnSpc>
              <a:buFontTx/>
              <a:buChar char="-"/>
            </a:pP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Гериатрия (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от </a:t>
            </a: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греч. 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G</a:t>
            </a: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eron - старик и </a:t>
            </a:r>
            <a:r>
              <a:rPr lang="en-US" sz="2400" b="1">
                <a:solidFill>
                  <a:srgbClr val="000000"/>
                </a:solidFill>
                <a:cs typeface="Times New Roman" pitchFamily="18" charset="0"/>
              </a:rPr>
              <a:t>Atria</a:t>
            </a: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 - лечение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)</a:t>
            </a:r>
            <a:r>
              <a:rPr lang="ru-RU" sz="2400" b="1">
                <a:solidFill>
                  <a:srgbClr val="000000"/>
                </a:solidFill>
                <a:cs typeface="Times New Roman" pitchFamily="18" charset="0"/>
              </a:rPr>
              <a:t> – 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пограничный раздел геронтологии и внутренних болезней, изучающий особенности заболеваний людей старческого и пожилого возраста, разрабатывающий методы их диагностики, лечения и профилактики.</a:t>
            </a:r>
            <a:endParaRPr lang="ru-RU" sz="2400">
              <a:latin typeface="Calibri" pitchFamily="34" charset="0"/>
              <a:cs typeface="Times New Roman" pitchFamily="18" charset="0"/>
            </a:endParaRPr>
          </a:p>
          <a:p>
            <a:pPr marL="342900" indent="-342900" algn="just">
              <a:lnSpc>
                <a:spcPct val="115000"/>
              </a:lnSpc>
              <a:buFontTx/>
              <a:buChar char="-"/>
            </a:pPr>
            <a:endParaRPr lang="ru-RU" sz="2000"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Рисунок 7" descr="https://upload.wikimedia.org/wikipedia/commons/6/6b/Coat_of_Arms_of_Chaykovsky_%282000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28575"/>
            <a:ext cx="12874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14" descr="perm-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775"/>
            <a:ext cx="11747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Заголовок 4"/>
          <p:cNvSpPr>
            <a:spLocks noGrp="1"/>
          </p:cNvSpPr>
          <p:nvPr/>
        </p:nvSpPr>
        <p:spPr bwMode="auto">
          <a:xfrm>
            <a:off x="533400" y="1398588"/>
            <a:ext cx="8421688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ru-RU" sz="3200" b="1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4277" name="Подзаголовок 9"/>
          <p:cNvSpPr txBox="1">
            <a:spLocks/>
          </p:cNvSpPr>
          <p:nvPr/>
        </p:nvSpPr>
        <p:spPr bwMode="auto">
          <a:xfrm>
            <a:off x="188913" y="2590800"/>
            <a:ext cx="876617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sz="3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4278" name="Прямоугольник 1"/>
          <p:cNvSpPr>
            <a:spLocks noChangeArrowheads="1"/>
          </p:cNvSpPr>
          <p:nvPr/>
        </p:nvSpPr>
        <p:spPr bwMode="auto">
          <a:xfrm>
            <a:off x="533400" y="1495425"/>
            <a:ext cx="8421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ea typeface="Calibri" pitchFamily="34" charset="0"/>
                <a:cs typeface="Times New Roman" pitchFamily="18" charset="0"/>
              </a:rPr>
              <a:t>В 1963 г. ВОЗ предложила разделить людей старшего возраста на следующие группы:</a:t>
            </a:r>
            <a:endParaRPr lang="ru-RU" sz="2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4279" name="Прямоугольник 2"/>
          <p:cNvSpPr>
            <a:spLocks noChangeArrowheads="1"/>
          </p:cNvSpPr>
          <p:nvPr/>
        </p:nvSpPr>
        <p:spPr bwMode="auto">
          <a:xfrm>
            <a:off x="533400" y="2438400"/>
            <a:ext cx="84216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i="1">
                <a:ea typeface="Calibri" pitchFamily="34" charset="0"/>
                <a:cs typeface="Times New Roman" pitchFamily="18" charset="0"/>
              </a:rPr>
              <a:t>1) </a:t>
            </a:r>
            <a:r>
              <a:rPr lang="ru-RU" sz="2400" b="1" i="1">
                <a:ea typeface="Calibri" pitchFamily="34" charset="0"/>
                <a:cs typeface="Times New Roman" pitchFamily="18" charset="0"/>
              </a:rPr>
              <a:t>общественно активные </a:t>
            </a:r>
            <a:r>
              <a:rPr lang="ru-RU" sz="2400" i="1">
                <a:ea typeface="Calibri" pitchFamily="34" charset="0"/>
                <a:cs typeface="Times New Roman" pitchFamily="18" charset="0"/>
              </a:rPr>
              <a:t>– физически активные люди, способные самостоятельно вести домашнее хозяйство или помогать семье, продолжать профессиональную или иную трудовую деятельность;</a:t>
            </a:r>
          </a:p>
          <a:p>
            <a:r>
              <a:rPr lang="ru-RU" sz="2400" i="1">
                <a:ea typeface="Calibri" pitchFamily="34" charset="0"/>
                <a:cs typeface="Times New Roman" pitchFamily="18" charset="0"/>
              </a:rPr>
              <a:t>2) </a:t>
            </a:r>
            <a:r>
              <a:rPr lang="ru-RU" sz="2400" b="1" i="1">
                <a:ea typeface="Calibri" pitchFamily="34" charset="0"/>
                <a:cs typeface="Times New Roman" pitchFamily="18" charset="0"/>
              </a:rPr>
              <a:t>индивидуально активные </a:t>
            </a:r>
            <a:r>
              <a:rPr lang="ru-RU" sz="2400" i="1">
                <a:ea typeface="Calibri" pitchFamily="34" charset="0"/>
                <a:cs typeface="Times New Roman" pitchFamily="18" charset="0"/>
              </a:rPr>
              <a:t>– люди, способные к элементарному самообслуживанию, передвижению в пределах ограниченной территории;</a:t>
            </a:r>
          </a:p>
          <a:p>
            <a:r>
              <a:rPr lang="ru-RU" sz="2400" i="1">
                <a:ea typeface="Calibri" pitchFamily="34" charset="0"/>
                <a:cs typeface="Times New Roman" pitchFamily="18" charset="0"/>
              </a:rPr>
              <a:t>3) </a:t>
            </a:r>
            <a:r>
              <a:rPr lang="ru-RU" sz="2400" b="1" i="1">
                <a:ea typeface="Calibri" pitchFamily="34" charset="0"/>
                <a:cs typeface="Times New Roman" pitchFamily="18" charset="0"/>
              </a:rPr>
              <a:t>неактивные </a:t>
            </a:r>
            <a:r>
              <a:rPr lang="ru-RU" sz="2400" i="1">
                <a:ea typeface="Calibri" pitchFamily="34" charset="0"/>
                <a:cs typeface="Times New Roman" pitchFamily="18" charset="0"/>
              </a:rPr>
              <a:t>– люди, не способные к самому элементарному самообслуживанию и передвижению в пределах ограниченной территории, нуждающиеся в постоянном уходе.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Объект 6" descr="http://chaikovskiyregion.ru.opt-images.1c-bitrix-cdn.ru/upload/medialibrary/df7/df7d461186504fc11b1e02b687df9ac6.png?1432285480706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408113"/>
            <a:ext cx="8686800" cy="4953000"/>
          </a:xfrm>
        </p:spPr>
      </p:pic>
      <p:pic>
        <p:nvPicPr>
          <p:cNvPr id="55299" name="Рисунок 7" descr="https://upload.wikimedia.org/wikipedia/commons/6/6b/Coat_of_Arms_of_Chaykovsky_%282000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28575"/>
            <a:ext cx="12874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14" descr="perm-fla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775"/>
            <a:ext cx="11747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Прямоугольник 2"/>
          <p:cNvSpPr>
            <a:spLocks noChangeArrowheads="1"/>
          </p:cNvSpPr>
          <p:nvPr/>
        </p:nvSpPr>
        <p:spPr bwMode="auto">
          <a:xfrm>
            <a:off x="2057400" y="233363"/>
            <a:ext cx="5562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00"/>
                </a:solidFill>
                <a:cs typeface="Times New Roman" pitchFamily="18" charset="0"/>
              </a:rPr>
              <a:t>В соответствии с классификацией ВОЗ применяются следующие термины для гериатрических пациентов :</a:t>
            </a:r>
            <a:endParaRPr lang="ru-RU" sz="2400" i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5302" name="Прямоугольник 3"/>
          <p:cNvSpPr>
            <a:spLocks noChangeArrowheads="1"/>
          </p:cNvSpPr>
          <p:nvPr/>
        </p:nvSpPr>
        <p:spPr bwMode="auto">
          <a:xfrm>
            <a:off x="1143000" y="1338263"/>
            <a:ext cx="16002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u="sng">
                <a:solidFill>
                  <a:srgbClr val="000000"/>
                </a:solidFill>
                <a:cs typeface="Times New Roman" pitchFamily="18" charset="0"/>
              </a:rPr>
              <a:t>«Крепкие»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5303" name="Picture 3" descr="C:\Users\User\Desktop\0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76413"/>
            <a:ext cx="3429000" cy="238283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4" name="Picture 4" descr="C:\Users\User\Desktop\slide-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79913"/>
            <a:ext cx="2819400" cy="23256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2532063"/>
            <a:ext cx="2676525" cy="3036887"/>
          </a:xfrm>
          <a:prstGeom prst="rect">
            <a:avLst/>
          </a:prstGeom>
          <a:noFill/>
          <a:ln w="38100">
            <a:solidFill>
              <a:srgbClr val="0033CC"/>
            </a:solidFill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5306" name="Прямоугольник 4"/>
          <p:cNvSpPr>
            <a:spLocks noChangeArrowheads="1"/>
          </p:cNvSpPr>
          <p:nvPr/>
        </p:nvSpPr>
        <p:spPr bwMode="auto">
          <a:xfrm>
            <a:off x="6802438" y="2052638"/>
            <a:ext cx="1679575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u="sng">
                <a:solidFill>
                  <a:srgbClr val="000000"/>
                </a:solidFill>
                <a:cs typeface="Times New Roman" pitchFamily="18" charset="0"/>
              </a:rPr>
              <a:t>«Прехрупкие»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5307" name="Прямоугольник 5"/>
          <p:cNvSpPr>
            <a:spLocks noChangeArrowheads="1"/>
          </p:cNvSpPr>
          <p:nvPr/>
        </p:nvSpPr>
        <p:spPr bwMode="auto">
          <a:xfrm>
            <a:off x="3986213" y="3943350"/>
            <a:ext cx="1325562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b="1" u="sng">
                <a:solidFill>
                  <a:srgbClr val="000000"/>
                </a:solidFill>
                <a:cs typeface="Times New Roman" pitchFamily="18" charset="0"/>
              </a:rPr>
              <a:t>«Хрупкие»</a:t>
            </a:r>
            <a:endParaRPr lang="ru-RU" sz="120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Рисунок 7" descr="https://upload.wikimedia.org/wikipedia/commons/6/6b/Coat_of_Arms_of_Chaykovsky_%282000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28575"/>
            <a:ext cx="12874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14" descr="perm-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775"/>
            <a:ext cx="11747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800225" y="1600200"/>
            <a:ext cx="58674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sz="2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33600" y="276225"/>
            <a:ext cx="5257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Алгоритм организации работы  с людьми старшего возраста в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ГБУЗ ПК «Чайковская ЦГБ»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6563" y="1600200"/>
            <a:ext cx="2497137" cy="1138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Прием пациента старше 65 лет участковым терапевтом с проведением скрининга «Возраст не помеха»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05463" y="2590800"/>
            <a:ext cx="2679700" cy="1138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Прием пациента врачом гериатром с проведением Комплексной гериатрической оценки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41738" y="1495425"/>
            <a:ext cx="4740275" cy="485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  <a:defRPr/>
            </a:pPr>
            <a:r>
              <a:rPr lang="ru-RU" sz="1400" b="1" dirty="0">
                <a:solidFill>
                  <a:srgbClr val="FF3399"/>
                </a:solidFill>
                <a:latin typeface="Times New Roman"/>
                <a:cs typeface="Times New Roman"/>
              </a:rPr>
              <a:t>При выявлении «Прехрупких» и «Хрупких» пациентов</a:t>
            </a:r>
            <a:endParaRPr lang="ru-RU" sz="1100" dirty="0">
              <a:solidFill>
                <a:srgbClr val="FF3399"/>
              </a:solidFill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</a:p>
        </p:txBody>
      </p:sp>
      <p:sp>
        <p:nvSpPr>
          <p:cNvPr id="56329" name="Прямоугольник 15"/>
          <p:cNvSpPr>
            <a:spLocks noChangeArrowheads="1"/>
          </p:cNvSpPr>
          <p:nvPr/>
        </p:nvSpPr>
        <p:spPr bwMode="auto">
          <a:xfrm>
            <a:off x="4292600" y="3886200"/>
            <a:ext cx="241935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sz="1400" b="1">
                <a:solidFill>
                  <a:srgbClr val="FF3399"/>
                </a:solidFill>
                <a:ea typeface="Calibri" pitchFamily="34" charset="0"/>
                <a:cs typeface="Times New Roman" pitchFamily="18" charset="0"/>
              </a:rPr>
              <a:t>При выявлении признаков нуждаемости в посторонней помощи </a:t>
            </a:r>
            <a:endParaRPr lang="ru-RU" sz="1100" b="1">
              <a:solidFill>
                <a:srgbClr val="FF33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200"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02275" y="4876800"/>
            <a:ext cx="3317875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400" b="1" dirty="0">
                <a:latin typeface="Times New Roman"/>
                <a:ea typeface="Calibri"/>
                <a:cs typeface="Times New Roman"/>
              </a:rPr>
              <a:t>«Информацию о необходимости предоставления пациенту социального обслуживания» в Территориальное управление МСР Пермского края по Чайковскому муниципальному району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</a:p>
        </p:txBody>
      </p:sp>
      <p:cxnSp>
        <p:nvCxnSpPr>
          <p:cNvPr id="56331" name="Прямая со стрелкой 14"/>
          <p:cNvCxnSpPr>
            <a:cxnSpLocks noChangeShapeType="1"/>
          </p:cNvCxnSpPr>
          <p:nvPr/>
        </p:nvCxnSpPr>
        <p:spPr bwMode="auto">
          <a:xfrm flipH="1">
            <a:off x="1981200" y="3352800"/>
            <a:ext cx="3521075" cy="14239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32" name="Прямая со стрелкой 18"/>
          <p:cNvCxnSpPr>
            <a:cxnSpLocks noChangeShapeType="1"/>
          </p:cNvCxnSpPr>
          <p:nvPr/>
        </p:nvCxnSpPr>
        <p:spPr bwMode="auto">
          <a:xfrm>
            <a:off x="2981325" y="1981200"/>
            <a:ext cx="39639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33" name="Прямая со стрелкой 21"/>
          <p:cNvCxnSpPr>
            <a:cxnSpLocks noChangeShapeType="1"/>
          </p:cNvCxnSpPr>
          <p:nvPr/>
        </p:nvCxnSpPr>
        <p:spPr bwMode="auto">
          <a:xfrm>
            <a:off x="6704013" y="3886200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Прямоугольник 29"/>
          <p:cNvSpPr/>
          <p:nvPr/>
        </p:nvSpPr>
        <p:spPr>
          <a:xfrm>
            <a:off x="619125" y="4876800"/>
            <a:ext cx="23622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0"/>
              </a:spcAft>
              <a:defRPr/>
            </a:pPr>
            <a:r>
              <a:rPr lang="ru-RU" sz="1400" b="1" dirty="0">
                <a:latin typeface="Times New Roman"/>
                <a:ea typeface="Calibri"/>
                <a:cs typeface="Times New Roman"/>
              </a:rPr>
              <a:t>Направляет пациента в гериатрическое или паллиативное отделение для получения специализированной	 медицинской помощи</a:t>
            </a:r>
            <a:endParaRPr lang="ru-RU" sz="1100" b="1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  <a:defRPr/>
            </a:pPr>
            <a:r>
              <a:rPr lang="ru-RU" sz="1200" dirty="0">
                <a:latin typeface="Times New Roman"/>
                <a:ea typeface="Times New Roman"/>
              </a:rPr>
              <a:t> </a:t>
            </a:r>
          </a:p>
        </p:txBody>
      </p:sp>
      <p:cxnSp>
        <p:nvCxnSpPr>
          <p:cNvPr id="56335" name="Прямая со стрелкой 286726"/>
          <p:cNvCxnSpPr>
            <a:cxnSpLocks noChangeShapeType="1"/>
          </p:cNvCxnSpPr>
          <p:nvPr/>
        </p:nvCxnSpPr>
        <p:spPr bwMode="auto">
          <a:xfrm flipV="1">
            <a:off x="6827838" y="3862388"/>
            <a:ext cx="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36" name="Прямоугольник 45"/>
          <p:cNvSpPr>
            <a:spLocks noChangeArrowheads="1"/>
          </p:cNvSpPr>
          <p:nvPr/>
        </p:nvSpPr>
        <p:spPr bwMode="auto">
          <a:xfrm>
            <a:off x="6945313" y="3886200"/>
            <a:ext cx="21986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ru-RU" sz="1400" b="1">
                <a:solidFill>
                  <a:srgbClr val="FF3399"/>
                </a:solidFill>
                <a:ea typeface="Calibri" pitchFamily="34" charset="0"/>
                <a:cs typeface="Times New Roman" pitchFamily="18" charset="0"/>
              </a:rPr>
              <a:t>При выявлении необходимости в оказании гериатрической помощи </a:t>
            </a:r>
            <a:endParaRPr lang="ru-RU" sz="1100" b="1">
              <a:solidFill>
                <a:srgbClr val="FF33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200"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cxnSp>
        <p:nvCxnSpPr>
          <p:cNvPr id="56337" name="Прямая со стрелкой 286732"/>
          <p:cNvCxnSpPr>
            <a:cxnSpLocks noChangeShapeType="1"/>
          </p:cNvCxnSpPr>
          <p:nvPr/>
        </p:nvCxnSpPr>
        <p:spPr bwMode="auto">
          <a:xfrm flipH="1" flipV="1">
            <a:off x="1800225" y="3159125"/>
            <a:ext cx="37465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38" name="Прямая со стрелкой 286738"/>
          <p:cNvCxnSpPr>
            <a:cxnSpLocks noChangeShapeType="1"/>
            <a:endCxn id="12" idx="0"/>
          </p:cNvCxnSpPr>
          <p:nvPr/>
        </p:nvCxnSpPr>
        <p:spPr bwMode="auto">
          <a:xfrm>
            <a:off x="6945313" y="1981200"/>
            <a:ext cx="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339" name="Прямая со стрелкой 286741"/>
          <p:cNvCxnSpPr>
            <a:cxnSpLocks noChangeShapeType="1"/>
          </p:cNvCxnSpPr>
          <p:nvPr/>
        </p:nvCxnSpPr>
        <p:spPr bwMode="auto">
          <a:xfrm flipV="1">
            <a:off x="1800225" y="2738438"/>
            <a:ext cx="0" cy="4206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340" name="Прямоугольник 58"/>
          <p:cNvSpPr>
            <a:spLocks noChangeArrowheads="1"/>
          </p:cNvSpPr>
          <p:nvPr/>
        </p:nvSpPr>
        <p:spPr bwMode="auto">
          <a:xfrm>
            <a:off x="466725" y="4111625"/>
            <a:ext cx="2198688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ru-RU" sz="1400">
                <a:solidFill>
                  <a:srgbClr val="FF3399"/>
                </a:solidFill>
                <a:ea typeface="Calibri" pitchFamily="34" charset="0"/>
                <a:cs typeface="Times New Roman" pitchFamily="18" charset="0"/>
              </a:rPr>
              <a:t>При наличии показаний </a:t>
            </a:r>
            <a:endParaRPr lang="ru-RU" sz="1100">
              <a:solidFill>
                <a:srgbClr val="FF33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200">
                <a:ea typeface="Calibri" pitchFamily="34" charset="0"/>
                <a:cs typeface="Times New Roman" pitchFamily="18" charset="0"/>
              </a:rPr>
              <a:t> </a:t>
            </a:r>
          </a:p>
        </p:txBody>
      </p:sp>
      <p:sp>
        <p:nvSpPr>
          <p:cNvPr id="56341" name="Прямоугольник 59"/>
          <p:cNvSpPr>
            <a:spLocks noChangeArrowheads="1"/>
          </p:cNvSpPr>
          <p:nvPr/>
        </p:nvSpPr>
        <p:spPr bwMode="auto">
          <a:xfrm>
            <a:off x="2933700" y="2590800"/>
            <a:ext cx="30702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z="1400">
                <a:solidFill>
                  <a:srgbClr val="FF3399"/>
                </a:solidFill>
                <a:ea typeface="Calibri" pitchFamily="34" charset="0"/>
                <a:cs typeface="Times New Roman" pitchFamily="18" charset="0"/>
              </a:rPr>
              <a:t>С рекомендациями по лечению и диспансерному наблюдению</a:t>
            </a:r>
            <a:endParaRPr lang="ru-RU" sz="1100">
              <a:solidFill>
                <a:srgbClr val="FF3399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200">
                <a:ea typeface="Calibri" pitchFamily="34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Объект 6" descr="http://chaikovskiyregion.ru.opt-images.1c-bitrix-cdn.ru/upload/medialibrary/df7/df7d461186504fc11b1e02b687df9ac6.png?14322854807064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404938"/>
            <a:ext cx="9105900" cy="4953000"/>
          </a:xfrm>
        </p:spPr>
      </p:pic>
      <p:pic>
        <p:nvPicPr>
          <p:cNvPr id="57347" name="Рисунок 7" descr="https://upload.wikimedia.org/wikipedia/commons/6/6b/Coat_of_Arms_of_Chaykovsky_%282000%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28575"/>
            <a:ext cx="12874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perm-fla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775"/>
            <a:ext cx="11747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708150" y="215900"/>
            <a:ext cx="6369050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prstClr val="black"/>
                </a:solidFill>
                <a:ea typeface="+mj-ea"/>
                <a:cs typeface="Times New Roman" pitchFamily="18" charset="0"/>
              </a:rPr>
              <a:t>Работа в проекте «Организация гериатрической помощи в </a:t>
            </a:r>
          </a:p>
          <a:p>
            <a:pPr algn="ctr">
              <a:defRPr/>
            </a:pPr>
            <a:r>
              <a:rPr lang="ru-RU" sz="2800" b="1" i="1" dirty="0">
                <a:solidFill>
                  <a:prstClr val="black"/>
                </a:solidFill>
                <a:ea typeface="+mj-ea"/>
                <a:cs typeface="Times New Roman" pitchFamily="18" charset="0"/>
              </a:rPr>
              <a:t>Пермском крае»</a:t>
            </a:r>
            <a:endParaRPr lang="ru-RU" sz="2800" b="1" i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9050" y="1465263"/>
            <a:ext cx="91440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296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В состав рабочей группы , созданной в Чайковском муниципальном районе, вошли: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Зам. Главы администрации Чайковского МР по социальным вопросам;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Главный врач Чайковской ЦГБ;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Врач-гериатр;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Заведующие поликлинических учреждений;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Поставщики социальных услуг (ЧДИПИ, «УК «</a:t>
            </a:r>
            <a:r>
              <a:rPr lang="ru-RU" sz="2000" dirty="0" err="1">
                <a:solidFill>
                  <a:prstClr val="black"/>
                </a:solidFill>
                <a:cs typeface="Times New Roman" pitchFamily="18" charset="0"/>
              </a:rPr>
              <a:t>Новолетие</a:t>
            </a: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»);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Представитель отдела МВД;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Специалист ФСС;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Специалист БМСЭ;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Лидеры общественных организаций (Совет ветеранов, ВОС, ВОИ);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Специалист Центра медицинской профилактики;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Руководитель МКУ «Чайковский городской совет микрорайонов»;</a:t>
            </a:r>
          </a:p>
          <a:p>
            <a:pPr marL="365760" indent="-283464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defRPr/>
            </a:pPr>
            <a:r>
              <a:rPr lang="ru-RU" sz="2000" dirty="0">
                <a:solidFill>
                  <a:prstClr val="black"/>
                </a:solidFill>
                <a:cs typeface="Times New Roman" pitchFamily="18" charset="0"/>
              </a:rPr>
              <a:t>Специалисты ТУ МСР ПК по Чайковскому МР.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Рисунок 7" descr="https://upload.wikimedia.org/wikipedia/commons/6/6b/Coat_of_Arms_of_Chaykovsky_%282000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28575"/>
            <a:ext cx="1287462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14" descr="perm-fla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775"/>
            <a:ext cx="11747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1295400"/>
            <a:ext cx="7264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Шаблон оформления 'Часы'">
  <a:themeElements>
    <a:clrScheme name="2_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2">
  <a:themeElements>
    <a:clrScheme name="12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2_Палитра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Тема2">
  <a:themeElements>
    <a:clrScheme name="12_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2_Палитра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Шаблон оформления 'Часы'">
  <a:themeElements>
    <a:clrScheme name="Шаблон оформления 'Часы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Часы'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defRPr>
        </a:defPPr>
      </a:lstStyle>
    </a:lnDef>
  </a:objectDefaults>
  <a:extraClrSchemeLst>
    <a:extraClrScheme>
      <a:clrScheme name="Шаблон оформления 'Часы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Часы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Часы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6566</TotalTime>
  <Words>1100</Words>
  <Application>Microsoft Office PowerPoint</Application>
  <PresentationFormat>Экран (4:3)</PresentationFormat>
  <Paragraphs>117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Шаблон оформления 'Часы'</vt:lpstr>
      <vt:lpstr>1_Шаблон оформления 'Часы'</vt:lpstr>
      <vt:lpstr>2_Шаблон оформления 'Часы'</vt:lpstr>
      <vt:lpstr>3_Шаблон оформления 'Часы'</vt:lpstr>
      <vt:lpstr>Тема2</vt:lpstr>
      <vt:lpstr>4_Шаблон оформления 'Часы'</vt:lpstr>
      <vt:lpstr>5_Шаблон оформления 'Часы'</vt:lpstr>
      <vt:lpstr>1_Тема2</vt:lpstr>
      <vt:lpstr>6_Шаблон оформления 'Часы'</vt:lpstr>
      <vt:lpstr>Презентация PowerPoint</vt:lpstr>
      <vt:lpstr>Нормативно – правовая база для создания гериатрической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Первые результаты работы в проекте</vt:lpstr>
      <vt:lpstr>Навигатор  предоставления социальных услуг  гражданам старшего возраста в Чайковском муниципальном районе. </vt:lpstr>
      <vt:lpstr>Навигатор  предоставления социальных услуг гражданам старшего возраста в Чайковском муниципальном районе</vt:lpstr>
      <vt:lpstr>Навигатор  предоставления государственных и муниципальных услуг гражданам пожилого возраста в Чайковском муниципальном районе</vt:lpstr>
      <vt:lpstr>Составители Навигатора:</vt:lpstr>
      <vt:lpstr>Возможные жизненные ситуации: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Шушаков Олег Анатольевич</dc:creator>
  <cp:lastModifiedBy>Н. Г. Сафонова</cp:lastModifiedBy>
  <cp:revision>561</cp:revision>
  <cp:lastPrinted>2018-09-10T05:21:53Z</cp:lastPrinted>
  <dcterms:created xsi:type="dcterms:W3CDTF">1601-01-01T00:00:00Z</dcterms:created>
  <dcterms:modified xsi:type="dcterms:W3CDTF">2018-09-10T05:41:16Z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